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71" r:id="rId3"/>
    <p:sldId id="284" r:id="rId4"/>
    <p:sldId id="275" r:id="rId5"/>
    <p:sldId id="272" r:id="rId6"/>
    <p:sldId id="273" r:id="rId7"/>
    <p:sldId id="28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073" autoAdjust="0"/>
    <p:restoredTop sz="94660"/>
  </p:normalViewPr>
  <p:slideViewPr>
    <p:cSldViewPr snapToGrid="0">
      <p:cViewPr varScale="1">
        <p:scale>
          <a:sx n="95" d="100"/>
          <a:sy n="95" d="100"/>
        </p:scale>
        <p:origin x="-112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EDC23F44-5926-7D46-9199-CA0864AFB5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25F5801-021F-8246-8A79-CB486229E2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8AFAB1-EE8F-4244-9752-B5AC1F239F4F}" type="datetimeFigureOut">
              <a:rPr lang="en-US" smtClean="0"/>
              <a:t>19-02-27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4FD727C-532C-5C4D-A5E2-5C1818CAC4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CD7EAB8-8765-6045-BDE5-7A5A612B6B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CB1E3-D846-6845-B90F-92901DAFE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41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394EA-BDC0-EF46-BD0A-B16DD1A1F4E2}" type="datetimeFigureOut">
              <a:rPr lang="en-US" smtClean="0"/>
              <a:t>19-02-27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FFD4D-4681-5B4C-8FEF-C88D93A54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57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19-02-27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19-02-27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19-02-27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19-02-27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19-02-27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19-02-27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19-02-27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19-02-27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19-02-27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19-02-27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19-02-27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19-02-27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19-02-27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19-02-27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19-02-27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19-02-27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19-02-27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7X7VuQxPfpk&amp;t=17s" TargetMode="External"/><Relationship Id="rId3" Type="http://schemas.openxmlformats.org/officeDocument/2006/relationships/hyperlink" Target="https://youtu.be/B_YXR9kp1_o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486" y="1068946"/>
            <a:ext cx="9594761" cy="2691685"/>
          </a:xfrm>
        </p:spPr>
        <p:txBody>
          <a:bodyPr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/>
            </a:r>
            <a:br>
              <a:rPr lang="en-CA" dirty="0">
                <a:solidFill>
                  <a:schemeClr val="tx1"/>
                </a:solidFill>
              </a:rPr>
            </a:br>
            <a:r>
              <a:rPr lang="en-CA" dirty="0">
                <a:solidFill>
                  <a:schemeClr val="tx1"/>
                </a:solidFill>
              </a:rPr>
              <a:t>Analysing Qualitative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7398" y="4739425"/>
            <a:ext cx="7766936" cy="1609860"/>
          </a:xfrm>
        </p:spPr>
        <p:txBody>
          <a:bodyPr>
            <a:normAutofit/>
          </a:bodyPr>
          <a:lstStyle/>
          <a:p>
            <a:pPr algn="ctr"/>
            <a:r>
              <a:rPr lang="en-CA" sz="2400" dirty="0">
                <a:solidFill>
                  <a:schemeClr val="tx1"/>
                </a:solidFill>
              </a:rPr>
              <a:t>Dr. Michael Agnew &amp; Dr. Cherie Woolmer</a:t>
            </a:r>
          </a:p>
          <a:p>
            <a:pPr algn="ctr"/>
            <a:r>
              <a:rPr lang="en-CA" sz="2400" dirty="0">
                <a:solidFill>
                  <a:schemeClr val="tx1"/>
                </a:solidFill>
              </a:rPr>
              <a:t>MacPherson Institute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4" y="4839543"/>
            <a:ext cx="2198914" cy="219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35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tx1"/>
                </a:solidFill>
              </a:rPr>
              <a:t>Analyzing qualitative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>
                <a:solidFill>
                  <a:schemeClr val="tx1"/>
                </a:solidFill>
              </a:rPr>
              <a:t>Grounded Theory: used in the social sciences (both in qualitative and quantitative research) to generate theory from a deep and rigorous analysis of the data</a:t>
            </a:r>
          </a:p>
          <a:p>
            <a:r>
              <a:rPr lang="en-CA" sz="2400" dirty="0">
                <a:solidFill>
                  <a:schemeClr val="tx1"/>
                </a:solidFill>
              </a:rPr>
              <a:t>Structured Coding: will typically begin with a list of codes or keywords according to the aims of the research/questions being asked</a:t>
            </a:r>
          </a:p>
          <a:p>
            <a:r>
              <a:rPr lang="en-CA" sz="2400" dirty="0">
                <a:solidFill>
                  <a:schemeClr val="tx1"/>
                </a:solidFill>
              </a:rPr>
              <a:t>Descriptive/Open Coding: codes generated only as one reads through and analyzes the data, looking for common emerging themes </a:t>
            </a:r>
          </a:p>
        </p:txBody>
      </p:sp>
    </p:spTree>
    <p:extLst>
      <p:ext uri="{BB962C8B-B14F-4D97-AF65-F5344CB8AC3E}">
        <p14:creationId xmlns:p14="http://schemas.microsoft.com/office/powerpoint/2010/main" val="244833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536A98-38D5-9E45-B979-CAB43A62A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Thematic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FFC5B7-EE91-5049-BE84-B50E39D40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t-EE" sz="2600" dirty="0" err="1">
                <a:solidFill>
                  <a:schemeClr val="tx1"/>
                </a:solidFill>
                <a:latin typeface="+mj-lt"/>
              </a:rPr>
              <a:t>Bryman</a:t>
            </a:r>
            <a:r>
              <a:rPr lang="et-EE" sz="2600" dirty="0">
                <a:solidFill>
                  <a:schemeClr val="tx1"/>
                </a:solidFill>
                <a:latin typeface="+mj-lt"/>
              </a:rPr>
              <a:t> (2004/2008) </a:t>
            </a:r>
            <a:r>
              <a:rPr lang="et-EE" sz="2600" dirty="0" err="1">
                <a:solidFill>
                  <a:schemeClr val="tx1"/>
                </a:solidFill>
                <a:latin typeface="+mj-lt"/>
              </a:rPr>
              <a:t>suggests</a:t>
            </a:r>
            <a:r>
              <a:rPr lang="et-EE" sz="2600" dirty="0">
                <a:solidFill>
                  <a:schemeClr val="tx1"/>
                </a:solidFill>
                <a:latin typeface="+mj-lt"/>
              </a:rPr>
              <a:t>:</a:t>
            </a:r>
          </a:p>
          <a:p>
            <a:pPr marL="0" indent="0"/>
            <a:endParaRPr lang="et-EE" sz="2600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r>
              <a:rPr lang="et-EE" sz="2600" dirty="0" err="1">
                <a:solidFill>
                  <a:schemeClr val="tx1"/>
                </a:solidFill>
                <a:latin typeface="+mj-lt"/>
              </a:rPr>
              <a:t>Stage</a:t>
            </a:r>
            <a:r>
              <a:rPr lang="et-EE" sz="2600" dirty="0">
                <a:solidFill>
                  <a:schemeClr val="tx1"/>
                </a:solidFill>
                <a:latin typeface="+mj-lt"/>
              </a:rPr>
              <a:t> 1: </a:t>
            </a:r>
            <a:r>
              <a:rPr lang="et-EE" sz="2600" dirty="0" err="1">
                <a:solidFill>
                  <a:schemeClr val="tx1"/>
                </a:solidFill>
                <a:latin typeface="+mj-lt"/>
              </a:rPr>
              <a:t>Reading</a:t>
            </a:r>
            <a:r>
              <a:rPr lang="et-EE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t-EE" sz="2600" dirty="0" err="1">
                <a:solidFill>
                  <a:schemeClr val="tx1"/>
                </a:solidFill>
                <a:latin typeface="+mj-lt"/>
              </a:rPr>
              <a:t>the</a:t>
            </a:r>
            <a:r>
              <a:rPr lang="et-EE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t-EE" sz="2600" dirty="0" err="1">
                <a:solidFill>
                  <a:schemeClr val="tx1"/>
                </a:solidFill>
                <a:latin typeface="+mj-lt"/>
              </a:rPr>
              <a:t>text</a:t>
            </a:r>
            <a:r>
              <a:rPr lang="et-EE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t-EE" sz="2600" dirty="0" err="1">
                <a:solidFill>
                  <a:schemeClr val="tx1"/>
                </a:solidFill>
                <a:latin typeface="+mj-lt"/>
              </a:rPr>
              <a:t>as</a:t>
            </a:r>
            <a:r>
              <a:rPr lang="et-EE" sz="2600" dirty="0">
                <a:solidFill>
                  <a:schemeClr val="tx1"/>
                </a:solidFill>
                <a:latin typeface="+mj-lt"/>
              </a:rPr>
              <a:t> a </a:t>
            </a:r>
            <a:r>
              <a:rPr lang="et-EE" sz="2600" dirty="0" err="1">
                <a:solidFill>
                  <a:schemeClr val="tx1"/>
                </a:solidFill>
                <a:latin typeface="+mj-lt"/>
              </a:rPr>
              <a:t>whole</a:t>
            </a:r>
            <a:r>
              <a:rPr lang="et-EE" sz="26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et-EE" sz="2600" dirty="0" err="1">
                <a:solidFill>
                  <a:schemeClr val="tx1"/>
                </a:solidFill>
                <a:latin typeface="+mj-lt"/>
              </a:rPr>
              <a:t>Stage</a:t>
            </a:r>
            <a:r>
              <a:rPr lang="et-EE" sz="2600" dirty="0">
                <a:solidFill>
                  <a:schemeClr val="tx1"/>
                </a:solidFill>
                <a:latin typeface="+mj-lt"/>
              </a:rPr>
              <a:t> 2: </a:t>
            </a:r>
            <a:r>
              <a:rPr lang="et-EE" sz="2600" dirty="0" err="1">
                <a:solidFill>
                  <a:schemeClr val="tx1"/>
                </a:solidFill>
                <a:latin typeface="+mj-lt"/>
              </a:rPr>
              <a:t>Reading</a:t>
            </a:r>
            <a:r>
              <a:rPr lang="et-EE" sz="2600" dirty="0">
                <a:solidFill>
                  <a:schemeClr val="tx1"/>
                </a:solidFill>
                <a:latin typeface="+mj-lt"/>
              </a:rPr>
              <a:t> and </a:t>
            </a:r>
            <a:r>
              <a:rPr lang="et-EE" sz="2600" dirty="0" err="1">
                <a:solidFill>
                  <a:schemeClr val="tx1"/>
                </a:solidFill>
                <a:latin typeface="+mj-lt"/>
              </a:rPr>
              <a:t>marking</a:t>
            </a:r>
            <a:r>
              <a:rPr lang="et-EE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t-EE" sz="2600" dirty="0" err="1">
                <a:solidFill>
                  <a:schemeClr val="tx1"/>
                </a:solidFill>
                <a:latin typeface="+mj-lt"/>
              </a:rPr>
              <a:t>the</a:t>
            </a:r>
            <a:r>
              <a:rPr lang="et-EE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t-EE" sz="2600" dirty="0" err="1">
                <a:solidFill>
                  <a:schemeClr val="tx1"/>
                </a:solidFill>
                <a:latin typeface="+mj-lt"/>
              </a:rPr>
              <a:t>text</a:t>
            </a:r>
            <a:r>
              <a:rPr lang="et-EE" sz="2600" dirty="0">
                <a:solidFill>
                  <a:schemeClr val="tx1"/>
                </a:solidFill>
                <a:latin typeface="+mj-lt"/>
              </a:rPr>
              <a:t> (</a:t>
            </a:r>
            <a:r>
              <a:rPr lang="et-EE" sz="2600" dirty="0" err="1">
                <a:solidFill>
                  <a:schemeClr val="tx1"/>
                </a:solidFill>
                <a:latin typeface="+mj-lt"/>
              </a:rPr>
              <a:t>emerging</a:t>
            </a:r>
            <a:r>
              <a:rPr lang="et-EE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t-EE" sz="2600" dirty="0" err="1">
                <a:solidFill>
                  <a:schemeClr val="tx1"/>
                </a:solidFill>
                <a:latin typeface="+mj-lt"/>
              </a:rPr>
              <a:t>keywords</a:t>
            </a:r>
            <a:r>
              <a:rPr lang="et-EE" sz="2600" dirty="0">
                <a:solidFill>
                  <a:schemeClr val="tx1"/>
                </a:solidFill>
                <a:latin typeface="+mj-lt"/>
              </a:rPr>
              <a:t>/</a:t>
            </a:r>
            <a:r>
              <a:rPr lang="et-EE" sz="2600" dirty="0" err="1">
                <a:solidFill>
                  <a:schemeClr val="tx1"/>
                </a:solidFill>
                <a:latin typeface="+mj-lt"/>
              </a:rPr>
              <a:t>codes</a:t>
            </a:r>
            <a:r>
              <a:rPr lang="et-EE" sz="2600" dirty="0">
                <a:solidFill>
                  <a:schemeClr val="tx1"/>
                </a:solidFill>
                <a:latin typeface="+mj-lt"/>
              </a:rPr>
              <a:t>)</a:t>
            </a:r>
          </a:p>
          <a:p>
            <a:pPr marL="0" indent="0">
              <a:buNone/>
            </a:pPr>
            <a:r>
              <a:rPr lang="et-EE" sz="2600" dirty="0" err="1">
                <a:solidFill>
                  <a:schemeClr val="tx1"/>
                </a:solidFill>
                <a:latin typeface="+mj-lt"/>
              </a:rPr>
              <a:t>Stage</a:t>
            </a:r>
            <a:r>
              <a:rPr lang="et-EE" sz="2600" dirty="0">
                <a:solidFill>
                  <a:schemeClr val="tx1"/>
                </a:solidFill>
                <a:latin typeface="+mj-lt"/>
              </a:rPr>
              <a:t> 3: </a:t>
            </a:r>
            <a:r>
              <a:rPr lang="et-EE" sz="2600" dirty="0" err="1">
                <a:solidFill>
                  <a:schemeClr val="tx1"/>
                </a:solidFill>
                <a:latin typeface="+mj-lt"/>
              </a:rPr>
              <a:t>Coding</a:t>
            </a:r>
            <a:r>
              <a:rPr lang="et-EE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t-EE" sz="2600" dirty="0" err="1">
                <a:solidFill>
                  <a:schemeClr val="tx1"/>
                </a:solidFill>
                <a:latin typeface="+mj-lt"/>
              </a:rPr>
              <a:t>the</a:t>
            </a:r>
            <a:r>
              <a:rPr lang="et-EE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t-EE" sz="2600" dirty="0" err="1">
                <a:solidFill>
                  <a:schemeClr val="tx1"/>
                </a:solidFill>
                <a:latin typeface="+mj-lt"/>
              </a:rPr>
              <a:t>text</a:t>
            </a:r>
            <a:r>
              <a:rPr lang="et-EE" sz="2600" dirty="0">
                <a:solidFill>
                  <a:schemeClr val="tx1"/>
                </a:solidFill>
                <a:latin typeface="+mj-lt"/>
              </a:rPr>
              <a:t> and </a:t>
            </a:r>
            <a:r>
              <a:rPr lang="et-EE" sz="2600" dirty="0" err="1">
                <a:solidFill>
                  <a:schemeClr val="tx1"/>
                </a:solidFill>
                <a:latin typeface="+mj-lt"/>
              </a:rPr>
              <a:t>grouping</a:t>
            </a:r>
            <a:r>
              <a:rPr lang="et-EE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t-EE" sz="2600" dirty="0" err="1">
                <a:solidFill>
                  <a:schemeClr val="tx1"/>
                </a:solidFill>
                <a:latin typeface="+mj-lt"/>
              </a:rPr>
              <a:t>the</a:t>
            </a:r>
            <a:r>
              <a:rPr lang="et-EE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t-EE" sz="2600" dirty="0" err="1">
                <a:solidFill>
                  <a:schemeClr val="tx1"/>
                </a:solidFill>
                <a:latin typeface="+mj-lt"/>
              </a:rPr>
              <a:t>codes</a:t>
            </a:r>
            <a:r>
              <a:rPr lang="et-EE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t-EE" sz="2600" dirty="0" err="1">
                <a:solidFill>
                  <a:schemeClr val="tx1"/>
                </a:solidFill>
                <a:latin typeface="+mj-lt"/>
              </a:rPr>
              <a:t>to</a:t>
            </a:r>
            <a:r>
              <a:rPr lang="et-EE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t-EE" sz="2600" dirty="0" err="1">
                <a:solidFill>
                  <a:schemeClr val="tx1"/>
                </a:solidFill>
                <a:latin typeface="+mj-lt"/>
              </a:rPr>
              <a:t>themes</a:t>
            </a:r>
            <a:endParaRPr lang="et-EE" sz="2600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r>
              <a:rPr lang="et-EE" sz="2600" dirty="0" err="1">
                <a:solidFill>
                  <a:schemeClr val="tx1"/>
                </a:solidFill>
                <a:latin typeface="+mj-lt"/>
              </a:rPr>
              <a:t>Stage</a:t>
            </a:r>
            <a:r>
              <a:rPr lang="et-EE" sz="2600" dirty="0">
                <a:solidFill>
                  <a:schemeClr val="tx1"/>
                </a:solidFill>
                <a:latin typeface="+mj-lt"/>
              </a:rPr>
              <a:t> 4: </a:t>
            </a:r>
            <a:r>
              <a:rPr lang="et-EE" sz="2600" dirty="0" err="1">
                <a:solidFill>
                  <a:schemeClr val="tx1"/>
                </a:solidFill>
                <a:latin typeface="+mj-lt"/>
              </a:rPr>
              <a:t>Relating</a:t>
            </a:r>
            <a:r>
              <a:rPr lang="et-EE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t-EE" sz="2600" dirty="0" err="1">
                <a:solidFill>
                  <a:schemeClr val="tx1"/>
                </a:solidFill>
                <a:latin typeface="+mj-lt"/>
              </a:rPr>
              <a:t>themes</a:t>
            </a:r>
            <a:r>
              <a:rPr lang="et-EE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t-EE" sz="2600" dirty="0" err="1">
                <a:solidFill>
                  <a:schemeClr val="tx1"/>
                </a:solidFill>
                <a:latin typeface="+mj-lt"/>
              </a:rPr>
              <a:t>to</a:t>
            </a:r>
            <a:r>
              <a:rPr lang="et-EE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t-EE" sz="2600" dirty="0" err="1">
                <a:solidFill>
                  <a:schemeClr val="tx1"/>
                </a:solidFill>
                <a:latin typeface="+mj-lt"/>
              </a:rPr>
              <a:t>the</a:t>
            </a:r>
            <a:r>
              <a:rPr lang="et-EE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t-EE" sz="2600" dirty="0" err="1">
                <a:solidFill>
                  <a:schemeClr val="tx1"/>
                </a:solidFill>
                <a:latin typeface="+mj-lt"/>
              </a:rPr>
              <a:t>literature</a:t>
            </a:r>
            <a:r>
              <a:rPr lang="et-EE" sz="2600" dirty="0">
                <a:solidFill>
                  <a:schemeClr val="tx1"/>
                </a:solidFill>
                <a:latin typeface="+mj-lt"/>
              </a:rPr>
              <a:t>/</a:t>
            </a:r>
            <a:r>
              <a:rPr lang="et-EE" sz="2600" dirty="0" err="1">
                <a:solidFill>
                  <a:schemeClr val="tx1"/>
                </a:solidFill>
                <a:latin typeface="+mj-lt"/>
              </a:rPr>
              <a:t>theory</a:t>
            </a:r>
            <a:endParaRPr lang="en-US" sz="2600" dirty="0">
              <a:solidFill>
                <a:schemeClr val="tx1"/>
              </a:solidFill>
              <a:latin typeface="+mj-lt"/>
            </a:endParaRPr>
          </a:p>
          <a:p>
            <a:pPr marL="0" indent="0"/>
            <a:endParaRPr lang="en-US" sz="2600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r>
              <a:rPr lang="et-EE" sz="2600" dirty="0">
                <a:solidFill>
                  <a:schemeClr val="tx1"/>
                </a:solidFill>
                <a:latin typeface="+mj-lt"/>
              </a:rPr>
              <a:t>Video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s</a:t>
            </a:r>
            <a:r>
              <a:rPr lang="et-EE" sz="2600" dirty="0">
                <a:solidFill>
                  <a:schemeClr val="tx1"/>
                </a:solidFill>
                <a:latin typeface="+mj-lt"/>
              </a:rPr>
              <a:t>: </a:t>
            </a:r>
            <a:r>
              <a:rPr lang="et-EE" sz="2600" dirty="0">
                <a:solidFill>
                  <a:schemeClr val="tx1"/>
                </a:solidFill>
                <a:latin typeface="+mj-lt"/>
                <a:hlinkClick r:id="rId2"/>
              </a:rPr>
              <a:t>https://www.youtube.com/watch?v=7X7VuQxPfpk&amp;t=17s</a:t>
            </a:r>
            <a:r>
              <a:rPr lang="et-EE" sz="2600" dirty="0">
                <a:solidFill>
                  <a:schemeClr val="tx1"/>
                </a:solidFill>
                <a:latin typeface="+mj-lt"/>
              </a:rPr>
              <a:t> </a:t>
            </a:r>
            <a:endParaRPr lang="en-US" sz="2600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2600" dirty="0">
                <a:solidFill>
                  <a:schemeClr val="tx1"/>
                </a:solidFill>
                <a:latin typeface="+mj-lt"/>
              </a:rPr>
              <a:t>		 </a:t>
            </a:r>
            <a:r>
              <a:rPr lang="en-US" sz="2600" dirty="0">
                <a:solidFill>
                  <a:schemeClr val="tx1"/>
                </a:solidFill>
                <a:latin typeface="+mj-lt"/>
                <a:hlinkClick r:id="rId3"/>
              </a:rPr>
              <a:t>https://youtu.be/B_YXR9kp1_o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</a:t>
            </a:r>
            <a:endParaRPr lang="et-EE" sz="2600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endParaRPr lang="et-E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81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tx1"/>
                </a:solidFill>
              </a:rPr>
              <a:t>Coding data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26" y="1481070"/>
            <a:ext cx="7984901" cy="5190186"/>
          </a:xfrm>
        </p:spPr>
      </p:pic>
    </p:spTree>
    <p:extLst>
      <p:ext uri="{BB962C8B-B14F-4D97-AF65-F5344CB8AC3E}">
        <p14:creationId xmlns:p14="http://schemas.microsoft.com/office/powerpoint/2010/main" val="233409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tx1"/>
                </a:solidFill>
              </a:rPr>
              <a:t>Analyzing large quantity of data (</a:t>
            </a:r>
            <a:r>
              <a:rPr lang="en-CA" dirty="0" err="1">
                <a:solidFill>
                  <a:schemeClr val="tx1"/>
                </a:solidFill>
              </a:rPr>
              <a:t>Nvivo</a:t>
            </a:r>
            <a:r>
              <a:rPr lang="en-CA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506828"/>
            <a:ext cx="8814396" cy="5215944"/>
          </a:xfrm>
        </p:spPr>
      </p:pic>
    </p:spTree>
    <p:extLst>
      <p:ext uri="{BB962C8B-B14F-4D97-AF65-F5344CB8AC3E}">
        <p14:creationId xmlns:p14="http://schemas.microsoft.com/office/powerpoint/2010/main" val="272590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tx1"/>
                </a:solidFill>
              </a:rPr>
              <a:t>Analyzing large quantity of data (</a:t>
            </a:r>
            <a:r>
              <a:rPr lang="en-CA" dirty="0" err="1">
                <a:solidFill>
                  <a:schemeClr val="tx1"/>
                </a:solidFill>
              </a:rPr>
              <a:t>Nvivo</a:t>
            </a:r>
            <a:r>
              <a:rPr lang="en-CA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1403799"/>
            <a:ext cx="9002331" cy="5254578"/>
          </a:xfrm>
        </p:spPr>
      </p:pic>
    </p:spTree>
    <p:extLst>
      <p:ext uri="{BB962C8B-B14F-4D97-AF65-F5344CB8AC3E}">
        <p14:creationId xmlns:p14="http://schemas.microsoft.com/office/powerpoint/2010/main" val="143427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AF4937-A4F4-6E44-9386-DF3FA15FD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Ensuring </a:t>
            </a:r>
            <a:r>
              <a:rPr lang="en-US" dirty="0" err="1">
                <a:solidFill>
                  <a:schemeClr val="tx1"/>
                </a:solidFill>
              </a:rPr>
              <a:t>rigour</a:t>
            </a:r>
            <a:r>
              <a:rPr lang="en-US" dirty="0">
                <a:solidFill>
                  <a:schemeClr val="tx1"/>
                </a:solidFill>
              </a:rPr>
              <a:t> through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45599B-0481-7645-989D-246CDB77D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Notion of trustworthiness rather than validity and reliability (used in quantitative studies)</a:t>
            </a:r>
          </a:p>
          <a:p>
            <a:r>
              <a:rPr lang="en-US" sz="2400" dirty="0">
                <a:solidFill>
                  <a:schemeClr val="tx1"/>
                </a:solidFill>
              </a:rPr>
              <a:t>Know the data – listen, read, and re-read</a:t>
            </a:r>
          </a:p>
          <a:p>
            <a:r>
              <a:rPr lang="en-US" sz="2400" dirty="0">
                <a:solidFill>
                  <a:schemeClr val="tx1"/>
                </a:solidFill>
              </a:rPr>
              <a:t>Iterative process- how do codes link with literature and your research questions?</a:t>
            </a:r>
          </a:p>
          <a:p>
            <a:r>
              <a:rPr lang="en-US" sz="2400" dirty="0">
                <a:solidFill>
                  <a:schemeClr val="tx1"/>
                </a:solidFill>
              </a:rPr>
              <a:t>Be explicit about your own biases (positionality) and how these effect your interpretation</a:t>
            </a:r>
          </a:p>
          <a:p>
            <a:r>
              <a:rPr lang="en-US" sz="2400" dirty="0">
                <a:solidFill>
                  <a:schemeClr val="tx1"/>
                </a:solidFill>
              </a:rPr>
              <a:t>Cross-check themes with others analyzing the same data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84324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702</TotalTime>
  <Words>247</Words>
  <Application>Microsoft Macintosh PowerPoint</Application>
  <PresentationFormat>Custom</PresentationFormat>
  <Paragraphs>26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Facet</vt:lpstr>
      <vt:lpstr> Analysing Qualitative Data</vt:lpstr>
      <vt:lpstr>Analyzing qualitative data</vt:lpstr>
      <vt:lpstr>Thematic Analysis</vt:lpstr>
      <vt:lpstr>Coding data</vt:lpstr>
      <vt:lpstr>Analyzing large quantity of data (Nvivo)</vt:lpstr>
      <vt:lpstr>Analyzing large quantity of data (Nvivo)</vt:lpstr>
      <vt:lpstr>Ensuring rigour through analysis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Agnew</dc:creator>
  <cp:lastModifiedBy>Melec Zeadin</cp:lastModifiedBy>
  <cp:revision>41</cp:revision>
  <cp:lastPrinted>2018-01-25T19:30:32Z</cp:lastPrinted>
  <dcterms:created xsi:type="dcterms:W3CDTF">2016-10-11T22:33:53Z</dcterms:created>
  <dcterms:modified xsi:type="dcterms:W3CDTF">2019-02-27T16:14:31Z</dcterms:modified>
</cp:coreProperties>
</file>