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407" r:id="rId3"/>
    <p:sldId id="413" r:id="rId4"/>
    <p:sldId id="419" r:id="rId5"/>
    <p:sldId id="414" r:id="rId6"/>
    <p:sldId id="418" r:id="rId7"/>
    <p:sldId id="423" r:id="rId8"/>
    <p:sldId id="421" r:id="rId9"/>
    <p:sldId id="416" r:id="rId10"/>
    <p:sldId id="422" r:id="rId11"/>
    <p:sldId id="424" r:id="rId12"/>
    <p:sldId id="411" r:id="rId13"/>
    <p:sldId id="412" r:id="rId14"/>
    <p:sldId id="410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F1D76"/>
    <a:srgbClr val="66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1" autoAdjust="0"/>
    <p:restoredTop sz="91411" autoAdjust="0"/>
  </p:normalViewPr>
  <p:slideViewPr>
    <p:cSldViewPr>
      <p:cViewPr varScale="1">
        <p:scale>
          <a:sx n="96" d="100"/>
          <a:sy n="96" d="100"/>
        </p:scale>
        <p:origin x="-10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1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D648E-0E60-A34F-8D4B-5116C925FA3D}" type="datetimeFigureOut">
              <a:rPr lang="en-US" smtClean="0"/>
              <a:pPr/>
              <a:t>19-02-27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6E3C7-3E9D-0D41-B938-8A1AA34E5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13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F9473C-81C1-49E4-9FEF-AACAD28EEE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4668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97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8250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97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97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055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149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1493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56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1466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1466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131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8250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473C-81C1-49E4-9FEF-AACAD28EEE41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825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5516563"/>
          </a:xfrm>
          <a:prstGeom prst="rect">
            <a:avLst/>
          </a:prstGeom>
          <a:solidFill>
            <a:srgbClr val="66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663366"/>
              </a:solidFill>
              <a:ea typeface="+mn-ea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4762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7088" y="2420938"/>
            <a:ext cx="7561262" cy="1752600"/>
          </a:xfrm>
        </p:spPr>
        <p:txBody>
          <a:bodyPr/>
          <a:lstStyle>
            <a:lvl1pPr marL="0" indent="0"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FC88AD-66FA-48AF-BF01-2F7F0BCC55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72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0E4F4-57DB-430E-8C75-7AA7FE3187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337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95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5195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37A51-B0A1-42C0-9B78-FFFC38B65C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595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31ECD-B688-4B5C-9221-91DB980655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794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4A87B-0E5B-4987-BB7D-5E42302328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01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E420B-21E2-4150-A51D-5C9DA91603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031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C1481-9923-400E-8696-B94904CCCF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341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3DC00-A572-4A0B-93FE-AB5B49F844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96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C406B-0F12-4A23-90A1-94DB6DE2A3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065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4EEAA-7EFE-4034-9A28-63D2147BB0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036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7E8B5-8737-4F62-A22A-A9611DCB00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91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0825" cy="6873875"/>
          </a:xfrm>
          <a:prstGeom prst="rect">
            <a:avLst/>
          </a:prstGeom>
          <a:solidFill>
            <a:srgbClr val="66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r>
              <a:rPr lang="en-GB" altLang="en-US">
                <a:solidFill>
                  <a:srgbClr val="663366"/>
                </a:solidFill>
              </a:rPr>
              <a:t>∂</a:t>
            </a: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107950" y="107950"/>
            <a:ext cx="8924925" cy="665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663366"/>
              </a:solidFill>
              <a:ea typeface="+mn-ea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Heading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FB753D-2AD8-4612-AF14-3A08CC04C18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790575" y="611188"/>
            <a:ext cx="8024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defRPr/>
            </a:pPr>
            <a:endParaRPr lang="en-US" altLang="en-US" sz="4400">
              <a:solidFill>
                <a:schemeClr val="bg1"/>
              </a:solidFill>
              <a:ea typeface="+mn-ea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90575" y="1798638"/>
            <a:ext cx="8024813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z="1800" b="1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7X7VuQxPfpk&amp;t=17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t-_hYjAKww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youtube.com/watch?v=9t-_hYjAKww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xfrm>
            <a:off x="971600" y="764704"/>
            <a:ext cx="7272808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t-EE" altLang="en-US" sz="4000" b="1" dirty="0">
                <a:latin typeface="+mn-lt"/>
                <a:ea typeface="+mj-ea"/>
              </a:rPr>
              <a:t/>
            </a:r>
            <a:br>
              <a:rPr lang="et-EE" altLang="en-US" sz="4000" b="1" dirty="0">
                <a:latin typeface="+mn-lt"/>
                <a:ea typeface="+mj-ea"/>
              </a:rPr>
            </a:br>
            <a:r>
              <a:rPr lang="et-EE" altLang="en-US" sz="4000" b="1" dirty="0">
                <a:latin typeface="+mn-lt"/>
                <a:ea typeface="+mj-ea"/>
              </a:rPr>
              <a:t/>
            </a:r>
            <a:br>
              <a:rPr lang="et-EE" altLang="en-US" sz="4000" b="1" dirty="0">
                <a:latin typeface="+mn-lt"/>
                <a:ea typeface="+mj-ea"/>
              </a:rPr>
            </a:br>
            <a:r>
              <a:rPr lang="et-EE" altLang="en-US" sz="4000" b="1" dirty="0">
                <a:latin typeface="+mn-lt"/>
                <a:ea typeface="+mj-ea"/>
              </a:rPr>
              <a:t>Interviewing techniques and analytic approaches</a:t>
            </a:r>
            <a:br>
              <a:rPr lang="et-EE" altLang="en-US" sz="4000" b="1" dirty="0">
                <a:latin typeface="+mn-lt"/>
                <a:ea typeface="+mj-ea"/>
              </a:rPr>
            </a:br>
            <a:r>
              <a:rPr lang="et-EE" sz="4000" dirty="0"/>
              <a:t/>
            </a:r>
            <a:br>
              <a:rPr lang="et-EE" sz="4000" dirty="0"/>
            </a:br>
            <a:r>
              <a:rPr lang="et-EE" altLang="en-US" sz="4000" b="1" dirty="0">
                <a:latin typeface="+mn-lt"/>
                <a:ea typeface="+mj-ea"/>
              </a:rPr>
              <a:t/>
            </a:r>
            <a:br>
              <a:rPr lang="et-EE" altLang="en-US" sz="4000" b="1" dirty="0">
                <a:latin typeface="+mn-lt"/>
                <a:ea typeface="+mj-ea"/>
              </a:rPr>
            </a:br>
            <a:endParaRPr lang="en-GB" altLang="en-US" sz="4000" b="1" dirty="0">
              <a:latin typeface="+mn-lt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852936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With thanks to </a:t>
            </a:r>
            <a:r>
              <a:rPr lang="en-US" dirty="0" err="1">
                <a:solidFill>
                  <a:schemeClr val="bg1"/>
                </a:solidFill>
              </a:rPr>
              <a:t>Dr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Rille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Raaper</a:t>
            </a:r>
            <a:r>
              <a:rPr lang="en-US" dirty="0">
                <a:solidFill>
                  <a:schemeClr val="bg1"/>
                </a:solidFill>
              </a:rPr>
              <a:t>, School of Education, University of Durham, UK, for giving permission to share her presentation. </a:t>
            </a:r>
            <a:endParaRPr lang="et-EE" dirty="0">
              <a:solidFill>
                <a:schemeClr val="bg1"/>
              </a:solidFill>
            </a:endParaRPr>
          </a:p>
          <a:p>
            <a:endParaRPr lang="et-EE" dirty="0">
              <a:solidFill>
                <a:schemeClr val="bg1"/>
              </a:solidFill>
            </a:endParaRPr>
          </a:p>
          <a:p>
            <a:endParaRPr lang="et-EE" dirty="0">
              <a:solidFill>
                <a:schemeClr val="bg1"/>
              </a:solidFill>
            </a:endParaRPr>
          </a:p>
          <a:p>
            <a:endParaRPr lang="et-E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080" y="5589240"/>
            <a:ext cx="7957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rgbClr val="6F1D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81928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92" y="188640"/>
            <a:ext cx="7992888" cy="1143000"/>
          </a:xfrm>
        </p:spPr>
        <p:txBody>
          <a:bodyPr/>
          <a:lstStyle/>
          <a:p>
            <a:r>
              <a:rPr lang="et-EE" sz="3600" b="1" dirty="0"/>
              <a:t>Thematic analysis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124744"/>
            <a:ext cx="7992888" cy="3816350"/>
          </a:xfrm>
        </p:spPr>
        <p:txBody>
          <a:bodyPr/>
          <a:lstStyle/>
          <a:p>
            <a:pPr marL="0" indent="0"/>
            <a:r>
              <a:rPr lang="et-EE" sz="2400" dirty="0"/>
              <a:t>Bryman (2004/2008) suggests:</a:t>
            </a:r>
          </a:p>
          <a:p>
            <a:pPr marL="0" indent="0"/>
            <a:endParaRPr lang="et-EE" sz="2400" dirty="0"/>
          </a:p>
          <a:p>
            <a:pPr marL="0" indent="0"/>
            <a:r>
              <a:rPr lang="et-EE" sz="2400" dirty="0"/>
              <a:t>Stage 1: Reading the text as a whole </a:t>
            </a:r>
          </a:p>
          <a:p>
            <a:pPr marL="0" indent="0"/>
            <a:r>
              <a:rPr lang="et-EE" sz="2400" dirty="0"/>
              <a:t>Stage 2: Reading and marking the text (emerging keywords/codes)</a:t>
            </a:r>
          </a:p>
          <a:p>
            <a:pPr marL="0" indent="0"/>
            <a:r>
              <a:rPr lang="et-EE" sz="2400" dirty="0"/>
              <a:t>Stage 3: Coding the text and grouping the codes to themes</a:t>
            </a:r>
          </a:p>
          <a:p>
            <a:pPr marL="0" indent="0"/>
            <a:r>
              <a:rPr lang="et-EE" sz="2400" dirty="0"/>
              <a:t>Stage 4: Relating themes to the literature/theory</a:t>
            </a:r>
          </a:p>
          <a:p>
            <a:pPr marL="0" indent="0">
              <a:buFont typeface="Wingdings" pitchFamily="2" charset="2"/>
              <a:buChar char="q"/>
            </a:pPr>
            <a:endParaRPr lang="en-GB" sz="2000" dirty="0"/>
          </a:p>
          <a:p>
            <a:pPr marL="0" indent="0">
              <a:buFont typeface="Wingdings" pitchFamily="2" charset="2"/>
              <a:buChar char="q"/>
            </a:pPr>
            <a:endParaRPr lang="et-EE" sz="2000" dirty="0"/>
          </a:p>
          <a:p>
            <a:r>
              <a:rPr lang="et-EE" sz="2000" dirty="0"/>
              <a:t>Video: </a:t>
            </a:r>
            <a:r>
              <a:rPr lang="et-EE" sz="2000" dirty="0">
                <a:hlinkClick r:id="rId3"/>
              </a:rPr>
              <a:t>https://www.youtube.com/watch?v=7X7VuQxPfpk&amp;t=17s</a:t>
            </a:r>
            <a:r>
              <a:rPr lang="et-EE" sz="2000" dirty="0"/>
              <a:t> </a:t>
            </a:r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285897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92" y="188640"/>
            <a:ext cx="7992888" cy="1143000"/>
          </a:xfrm>
        </p:spPr>
        <p:txBody>
          <a:bodyPr/>
          <a:lstStyle/>
          <a:p>
            <a:r>
              <a:rPr lang="et-EE" sz="3600" b="1" dirty="0"/>
              <a:t>Issues to consider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124744"/>
            <a:ext cx="7992888" cy="3816350"/>
          </a:xfrm>
        </p:spPr>
        <p:txBody>
          <a:bodyPr/>
          <a:lstStyle/>
          <a:p>
            <a:endParaRPr lang="et-EE" sz="2400" dirty="0"/>
          </a:p>
          <a:p>
            <a:pPr marL="0" indent="0">
              <a:buFont typeface="Wingdings" pitchFamily="2" charset="2"/>
              <a:buChar char="q"/>
            </a:pPr>
            <a:r>
              <a:rPr lang="en-GB" sz="2400" dirty="0"/>
              <a:t>Power imbalance (</a:t>
            </a:r>
            <a:r>
              <a:rPr lang="en-GB" sz="2400" dirty="0" err="1"/>
              <a:t>Kvale</a:t>
            </a:r>
            <a:r>
              <a:rPr lang="en-GB" sz="2400" dirty="0"/>
              <a:t> 200</a:t>
            </a:r>
            <a:r>
              <a:rPr lang="et-EE" sz="2400" dirty="0"/>
              <a:t>7</a:t>
            </a:r>
            <a:r>
              <a:rPr lang="en-GB" sz="2400" dirty="0"/>
              <a:t>; </a:t>
            </a:r>
            <a:r>
              <a:rPr lang="en-GB" sz="2400" dirty="0" err="1"/>
              <a:t>Kvale</a:t>
            </a:r>
            <a:r>
              <a:rPr lang="en-GB" sz="2400" dirty="0"/>
              <a:t> and </a:t>
            </a:r>
            <a:r>
              <a:rPr lang="en-GB" sz="2400" dirty="0" err="1"/>
              <a:t>Brinkmann</a:t>
            </a:r>
            <a:r>
              <a:rPr lang="en-GB" sz="2400" dirty="0"/>
              <a:t> 2009)</a:t>
            </a:r>
            <a:endParaRPr lang="et-EE" sz="2400" dirty="0"/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Ethical dilemmas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Working with different participant groups (e.g. children, people with additional support needs, language levels)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Time and timing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Health and safety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...</a:t>
            </a:r>
          </a:p>
          <a:p>
            <a:pPr marL="0" indent="0">
              <a:buFont typeface="Wingdings" pitchFamily="2" charset="2"/>
              <a:buChar char="q"/>
            </a:pPr>
            <a:endParaRPr lang="en-GB" sz="2000" dirty="0"/>
          </a:p>
          <a:p>
            <a:pPr marL="0" indent="0">
              <a:buFont typeface="Wingdings" pitchFamily="2" charset="2"/>
              <a:buChar char="q"/>
            </a:pPr>
            <a:endParaRPr lang="et-EE" sz="2000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285897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r>
              <a:rPr lang="et-EE" sz="3600" b="1" dirty="0"/>
              <a:t>Group work: conducting interviews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492444"/>
            <a:ext cx="7992888" cy="3816350"/>
          </a:xfrm>
        </p:spPr>
        <p:txBody>
          <a:bodyPr/>
          <a:lstStyle/>
          <a:p>
            <a:endParaRPr lang="et-EE" sz="2400" dirty="0"/>
          </a:p>
          <a:p>
            <a:endParaRPr lang="et-EE" sz="2400" dirty="0">
              <a:hlinkClick r:id="rId3"/>
            </a:endParaRPr>
          </a:p>
          <a:p>
            <a:r>
              <a:rPr lang="et-EE" sz="2400" dirty="0"/>
              <a:t>Video: </a:t>
            </a:r>
            <a:r>
              <a:rPr lang="en-GB" sz="2400" dirty="0">
                <a:hlinkClick r:id="rId3"/>
              </a:rPr>
              <a:t>https://www.youtube.com/watch?v=9t-_hYjAKww</a:t>
            </a:r>
            <a:endParaRPr lang="et-EE" sz="2400" dirty="0"/>
          </a:p>
          <a:p>
            <a:r>
              <a:rPr lang="et-EE" sz="2400" dirty="0"/>
              <a:t>Min: 3.47-4.49</a:t>
            </a:r>
          </a:p>
          <a:p>
            <a:r>
              <a:rPr lang="et-EE" sz="2400" dirty="0"/>
              <a:t>	    8.07-</a:t>
            </a:r>
          </a:p>
          <a:p>
            <a:r>
              <a:rPr lang="et-EE" sz="2400" dirty="0"/>
              <a:t>	    </a:t>
            </a:r>
          </a:p>
          <a:p>
            <a:r>
              <a:rPr lang="et-EE" sz="2400" dirty="0"/>
              <a:t> 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t-EE" sz="2400" i="1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12</a:t>
            </a:fld>
            <a:endParaRPr lang="en-GB" altLang="en-US" dirty="0"/>
          </a:p>
        </p:txBody>
      </p:sp>
      <p:pic>
        <p:nvPicPr>
          <p:cNvPr id="2050" name="Picture 2" descr="Image result for intervi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140968"/>
            <a:ext cx="3343275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3117854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r>
              <a:rPr lang="et-EE" sz="3600" b="1" dirty="0"/>
              <a:t>Group activity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492444"/>
            <a:ext cx="7992888" cy="3816350"/>
          </a:xfrm>
        </p:spPr>
        <p:txBody>
          <a:bodyPr/>
          <a:lstStyle/>
          <a:p>
            <a:endParaRPr lang="et-EE" sz="2400" dirty="0"/>
          </a:p>
          <a:p>
            <a:endParaRPr lang="et-EE" sz="2400" dirty="0">
              <a:hlinkClick r:id="rId3"/>
            </a:endParaRPr>
          </a:p>
          <a:p>
            <a:r>
              <a:rPr lang="et-EE" sz="2400" dirty="0"/>
              <a:t> 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t-EE" sz="2400" i="1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13</a:t>
            </a:fld>
            <a:endParaRPr lang="en-GB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755576" y="1700808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GB" sz="2800" dirty="0"/>
              <a:t>You are interested in exploring MA students’ educational decisions and reasons behind choosing a particular degree programme and</a:t>
            </a:r>
            <a:r>
              <a:rPr lang="et-EE" sz="2800" dirty="0"/>
              <a:t>/or</a:t>
            </a:r>
            <a:r>
              <a:rPr lang="en-GB" sz="2800" dirty="0"/>
              <a:t> the university.</a:t>
            </a:r>
            <a:endParaRPr lang="et-EE" sz="2800" dirty="0"/>
          </a:p>
          <a:p>
            <a:pPr marL="0" indent="0"/>
            <a:endParaRPr lang="et-EE" sz="2800" dirty="0"/>
          </a:p>
          <a:p>
            <a:pPr marL="0" indent="0"/>
            <a:r>
              <a:rPr lang="en-GB" sz="2800" dirty="0"/>
              <a:t>As a group please develop 4-5 interview questions within the suggested topic area. Please also be ready to act as an interviewer, interviewee and an observer.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313117854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92888" cy="1143000"/>
          </a:xfrm>
        </p:spPr>
        <p:txBody>
          <a:bodyPr/>
          <a:lstStyle/>
          <a:p>
            <a:r>
              <a:rPr lang="et-EE" sz="3600" b="1" dirty="0"/>
              <a:t>Refererences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104382"/>
          </a:xfrm>
        </p:spPr>
        <p:txBody>
          <a:bodyPr/>
          <a:lstStyle/>
          <a:p>
            <a:pPr marL="0" indent="0"/>
            <a:r>
              <a:rPr lang="en-GB" sz="1600" dirty="0"/>
              <a:t>Albrecht, T.L., Johnson, G.M. and Walther, J.B. (1993)</a:t>
            </a:r>
            <a:r>
              <a:rPr lang="et-EE" sz="1600" dirty="0"/>
              <a:t>. </a:t>
            </a:r>
            <a:r>
              <a:rPr lang="en-GB" sz="1600" dirty="0"/>
              <a:t>Understanding communication processes in focus groups</a:t>
            </a:r>
            <a:r>
              <a:rPr lang="et-EE" sz="1600" dirty="0"/>
              <a:t>. I</a:t>
            </a:r>
            <a:r>
              <a:rPr lang="en-GB" sz="1600" dirty="0"/>
              <a:t>n Morgan, D.L. (ed.) </a:t>
            </a:r>
            <a:r>
              <a:rPr lang="en-GB" sz="1600" i="1" dirty="0"/>
              <a:t>Successful focus groups. Advancing the state of the art</a:t>
            </a:r>
            <a:r>
              <a:rPr lang="en-GB" sz="1600" dirty="0"/>
              <a:t>. California: Sage Publications,</a:t>
            </a:r>
            <a:r>
              <a:rPr lang="et-EE" sz="1600" dirty="0"/>
              <a:t> </a:t>
            </a:r>
            <a:r>
              <a:rPr lang="en-GB" sz="1600" dirty="0"/>
              <a:t>51-64.</a:t>
            </a:r>
            <a:endParaRPr lang="et-EE" sz="1600" dirty="0"/>
          </a:p>
          <a:p>
            <a:pPr marL="0" indent="0"/>
            <a:r>
              <a:rPr lang="en-US" sz="1600" dirty="0" err="1"/>
              <a:t>Bryman</a:t>
            </a:r>
            <a:r>
              <a:rPr lang="en-US" sz="1600" dirty="0"/>
              <a:t>, A. (2004/2008/2012). </a:t>
            </a:r>
            <a:r>
              <a:rPr lang="en-US" sz="1600" i="1" dirty="0"/>
              <a:t>Social Research Methods. Oxford: Oxford University Press. </a:t>
            </a:r>
            <a:endParaRPr lang="et-EE" sz="1600" i="1" dirty="0"/>
          </a:p>
          <a:p>
            <a:pPr marL="0" indent="0"/>
            <a:r>
              <a:rPr lang="en-US" sz="1600" dirty="0"/>
              <a:t>Cohen, L., </a:t>
            </a:r>
            <a:r>
              <a:rPr lang="en-US" sz="1600" dirty="0" err="1"/>
              <a:t>Manion</a:t>
            </a:r>
            <a:r>
              <a:rPr lang="en-US" sz="1600" dirty="0"/>
              <a:t>, L. and Morrison, K. (2011). </a:t>
            </a:r>
            <a:r>
              <a:rPr lang="en-US" sz="1600" i="1" dirty="0"/>
              <a:t>Research methods in</a:t>
            </a:r>
            <a:r>
              <a:rPr lang="et-EE" sz="1600" i="1" dirty="0"/>
              <a:t> </a:t>
            </a:r>
            <a:r>
              <a:rPr lang="en-US" sz="1600" i="1" dirty="0"/>
              <a:t>education (7th </a:t>
            </a:r>
            <a:r>
              <a:rPr lang="en-US" sz="1600" i="1" dirty="0" err="1"/>
              <a:t>ed</a:t>
            </a:r>
            <a:r>
              <a:rPr lang="en-US" sz="1600" i="1" dirty="0"/>
              <a:t>)</a:t>
            </a:r>
            <a:r>
              <a:rPr lang="et-EE" sz="1600" i="1" dirty="0"/>
              <a:t>. </a:t>
            </a:r>
            <a:r>
              <a:rPr lang="et-EE" sz="1600" dirty="0"/>
              <a:t>London: Routledge. </a:t>
            </a:r>
          </a:p>
          <a:p>
            <a:pPr marL="0" indent="0"/>
            <a:r>
              <a:rPr lang="en-US" sz="1600" dirty="0"/>
              <a:t>Flick, U. (2002). </a:t>
            </a:r>
            <a:r>
              <a:rPr lang="en-US" sz="1600" i="1" dirty="0"/>
              <a:t>An introduction to </a:t>
            </a:r>
            <a:r>
              <a:rPr lang="et-EE" sz="1600" i="1" dirty="0"/>
              <a:t>Q</a:t>
            </a:r>
            <a:r>
              <a:rPr lang="en-US" sz="1600" i="1" dirty="0" err="1"/>
              <a:t>ualitative</a:t>
            </a:r>
            <a:r>
              <a:rPr lang="en-US" sz="1600" i="1" dirty="0"/>
              <a:t> </a:t>
            </a:r>
            <a:r>
              <a:rPr lang="et-EE" sz="1600" i="1" dirty="0"/>
              <a:t>R</a:t>
            </a:r>
            <a:r>
              <a:rPr lang="en-US" sz="1600" i="1" dirty="0" err="1"/>
              <a:t>esearch</a:t>
            </a:r>
            <a:r>
              <a:rPr lang="en-US" sz="1600" i="1" dirty="0"/>
              <a:t>. </a:t>
            </a:r>
            <a:r>
              <a:rPr lang="en-US" sz="1600" dirty="0"/>
              <a:t>London: SAGE</a:t>
            </a:r>
            <a:r>
              <a:rPr lang="et-EE" sz="1600" dirty="0"/>
              <a:t> </a:t>
            </a:r>
          </a:p>
          <a:p>
            <a:pPr marL="0" indent="0"/>
            <a:r>
              <a:rPr lang="et-EE" sz="1600" dirty="0"/>
              <a:t>Publications</a:t>
            </a:r>
            <a:r>
              <a:rPr lang="en-US" sz="1600" dirty="0"/>
              <a:t>. </a:t>
            </a:r>
            <a:endParaRPr lang="et-EE" sz="1600" dirty="0"/>
          </a:p>
          <a:p>
            <a:pPr marL="0" indent="0"/>
            <a:r>
              <a:rPr lang="en-GB" sz="1600" dirty="0"/>
              <a:t>Frey, J.H. and Fontana, A. (1993)</a:t>
            </a:r>
            <a:r>
              <a:rPr lang="et-EE" sz="1600" dirty="0"/>
              <a:t>. </a:t>
            </a:r>
            <a:r>
              <a:rPr lang="en-GB" sz="1600" dirty="0"/>
              <a:t>The group interview in social research</a:t>
            </a:r>
            <a:r>
              <a:rPr lang="et-EE" sz="1600" dirty="0"/>
              <a:t>. I</a:t>
            </a:r>
            <a:r>
              <a:rPr lang="en-GB" sz="1600" dirty="0"/>
              <a:t>n Morgan, D.L. (ed.) </a:t>
            </a:r>
            <a:r>
              <a:rPr lang="en-GB" sz="1600" i="1" dirty="0"/>
              <a:t>Successful focus groups. Advancing the state of the art</a:t>
            </a:r>
            <a:r>
              <a:rPr lang="en-GB" sz="1600" dirty="0"/>
              <a:t>. California: Sage Publications,</a:t>
            </a:r>
            <a:r>
              <a:rPr lang="et-EE" sz="1600" dirty="0"/>
              <a:t> </a:t>
            </a:r>
            <a:r>
              <a:rPr lang="en-GB" sz="1600" dirty="0"/>
              <a:t>20-34.</a:t>
            </a:r>
            <a:endParaRPr lang="et-EE" sz="1600" dirty="0"/>
          </a:p>
          <a:p>
            <a:pPr marL="0" indent="0"/>
            <a:r>
              <a:rPr lang="et-EE" sz="1600" dirty="0"/>
              <a:t>Kvale, S. (2007). </a:t>
            </a:r>
            <a:r>
              <a:rPr lang="et-EE" sz="1600" i="1" dirty="0"/>
              <a:t>Doing Interviews</a:t>
            </a:r>
            <a:r>
              <a:rPr lang="et-EE" sz="1600" dirty="0"/>
              <a:t>. London: SAGE Publications.</a:t>
            </a:r>
          </a:p>
          <a:p>
            <a:pPr marL="0" indent="0"/>
            <a:r>
              <a:rPr lang="en-GB" sz="1600" dirty="0" err="1"/>
              <a:t>Kvale</a:t>
            </a:r>
            <a:r>
              <a:rPr lang="en-GB" sz="1600" dirty="0"/>
              <a:t>, S. and </a:t>
            </a:r>
            <a:r>
              <a:rPr lang="en-GB" sz="1600" dirty="0" err="1"/>
              <a:t>Brinkmann</a:t>
            </a:r>
            <a:r>
              <a:rPr lang="en-GB" sz="1600" dirty="0"/>
              <a:t>, S. (2009) </a:t>
            </a:r>
            <a:r>
              <a:rPr lang="en-GB" sz="1600" i="1" dirty="0" err="1"/>
              <a:t>InterViews</a:t>
            </a:r>
            <a:r>
              <a:rPr lang="en-GB" sz="1600" i="1" dirty="0"/>
              <a:t>: learning the craft of </a:t>
            </a:r>
            <a:endParaRPr lang="et-EE" sz="1600" i="1" dirty="0"/>
          </a:p>
          <a:p>
            <a:pPr marL="0" indent="0"/>
            <a:r>
              <a:rPr lang="en-GB" sz="1600" i="1" dirty="0"/>
              <a:t>qualitative research interviewing</a:t>
            </a:r>
            <a:r>
              <a:rPr lang="en-GB" sz="1600" dirty="0"/>
              <a:t>. London: Sage Publications.</a:t>
            </a:r>
            <a:endParaRPr lang="et-EE" sz="1600" dirty="0"/>
          </a:p>
          <a:p>
            <a:pPr marL="0" indent="0"/>
            <a:r>
              <a:rPr lang="en-GB" sz="1600" dirty="0" err="1"/>
              <a:t>Litosseliti</a:t>
            </a:r>
            <a:r>
              <a:rPr lang="en-GB" sz="1600" dirty="0"/>
              <a:t>, L. (2003) </a:t>
            </a:r>
            <a:r>
              <a:rPr lang="en-GB" sz="1600" i="1" dirty="0"/>
              <a:t>Using focus groups in research</a:t>
            </a:r>
            <a:r>
              <a:rPr lang="en-GB" sz="1600" dirty="0"/>
              <a:t>. London:</a:t>
            </a:r>
            <a:r>
              <a:rPr lang="et-EE" sz="1600" dirty="0"/>
              <a:t> </a:t>
            </a:r>
            <a:r>
              <a:rPr lang="en-GB" sz="1600" dirty="0"/>
              <a:t>Continuum.</a:t>
            </a:r>
            <a:endParaRPr lang="et-EE" sz="1600" dirty="0"/>
          </a:p>
          <a:p>
            <a:pPr marL="0" indent="0"/>
            <a:r>
              <a:rPr lang="en-GB" sz="1600" dirty="0"/>
              <a:t>Morgan, D.L. (1996)</a:t>
            </a:r>
            <a:r>
              <a:rPr lang="et-EE" sz="1600" dirty="0"/>
              <a:t>. </a:t>
            </a:r>
            <a:r>
              <a:rPr lang="en-GB" sz="1600" dirty="0"/>
              <a:t>Focus groups</a:t>
            </a:r>
            <a:r>
              <a:rPr lang="et-EE" sz="1600" dirty="0"/>
              <a:t>.</a:t>
            </a:r>
            <a:r>
              <a:rPr lang="en-GB" sz="1600" dirty="0"/>
              <a:t> </a:t>
            </a:r>
            <a:r>
              <a:rPr lang="en-GB" sz="1600" i="1" dirty="0"/>
              <a:t>Annual Review of Sociology, </a:t>
            </a:r>
            <a:r>
              <a:rPr lang="en-GB" sz="1600" dirty="0"/>
              <a:t>22</a:t>
            </a:r>
            <a:r>
              <a:rPr lang="et-EE" sz="1600" dirty="0"/>
              <a:t>, </a:t>
            </a:r>
            <a:r>
              <a:rPr lang="en-GB" sz="1600" dirty="0"/>
              <a:t>129-152.</a:t>
            </a:r>
            <a:endParaRPr lang="et-EE" sz="1600" dirty="0"/>
          </a:p>
          <a:p>
            <a:pPr marL="0" indent="0"/>
            <a:r>
              <a:rPr lang="en-GB" sz="1600" dirty="0"/>
              <a:t>Smithson, J. (2000)</a:t>
            </a:r>
            <a:r>
              <a:rPr lang="et-EE" sz="1600" dirty="0"/>
              <a:t>. </a:t>
            </a:r>
            <a:r>
              <a:rPr lang="en-GB" sz="1600" dirty="0"/>
              <a:t>Using and analysing focus groups: limitations and </a:t>
            </a:r>
            <a:r>
              <a:rPr lang="en-GB" sz="1600" dirty="0" err="1"/>
              <a:t>possibilitie</a:t>
            </a:r>
            <a:r>
              <a:rPr lang="et-EE" sz="1600" dirty="0"/>
              <a:t>s,</a:t>
            </a:r>
            <a:r>
              <a:rPr lang="en-GB" sz="1600" i="1" dirty="0"/>
              <a:t> International Journal Social research Methodology, </a:t>
            </a:r>
            <a:r>
              <a:rPr lang="en-GB" sz="1600" dirty="0"/>
              <a:t>3(2),</a:t>
            </a:r>
            <a:r>
              <a:rPr lang="et-EE" sz="1600" dirty="0"/>
              <a:t> </a:t>
            </a:r>
            <a:r>
              <a:rPr lang="en-GB" sz="1600" dirty="0"/>
              <a:t>103-119.</a:t>
            </a:r>
            <a:endParaRPr lang="et-EE" sz="1600" dirty="0"/>
          </a:p>
          <a:p>
            <a:pPr marL="0" indent="0"/>
            <a:endParaRPr lang="et-EE" sz="1600" dirty="0"/>
          </a:p>
          <a:p>
            <a:pPr marL="0" indent="0"/>
            <a:endParaRPr lang="et-EE" sz="2000" dirty="0"/>
          </a:p>
          <a:p>
            <a:pPr marL="0" indent="0"/>
            <a:endParaRPr lang="et-EE" sz="2000" dirty="0"/>
          </a:p>
          <a:p>
            <a:pPr marL="0" indent="0"/>
            <a:endParaRPr lang="et-EE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3117854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r>
              <a:rPr lang="et-EE" sz="3600" b="1" dirty="0"/>
              <a:t>Session outline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492444"/>
            <a:ext cx="7992888" cy="3816350"/>
          </a:xfrm>
        </p:spPr>
        <p:txBody>
          <a:bodyPr/>
          <a:lstStyle/>
          <a:p>
            <a:endParaRPr lang="et-EE" sz="2400" dirty="0"/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Different types of interviews</a:t>
            </a:r>
            <a:endParaRPr lang="en-GB" sz="2400" dirty="0"/>
          </a:p>
          <a:p>
            <a:pPr marL="0" indent="0">
              <a:buFont typeface="Wingdings" pitchFamily="2" charset="2"/>
              <a:buChar char="q"/>
            </a:pPr>
            <a:endParaRPr lang="en-GB" sz="2400" dirty="0"/>
          </a:p>
          <a:p>
            <a:pPr marL="0" indent="0">
              <a:buFont typeface="Wingdings" pitchFamily="2" charset="2"/>
              <a:buChar char="q"/>
            </a:pPr>
            <a:r>
              <a:rPr lang="en-GB" sz="2400" dirty="0"/>
              <a:t>Basic principles of </a:t>
            </a:r>
            <a:r>
              <a:rPr lang="et-EE" sz="2400" dirty="0"/>
              <a:t>conducting semi-structured interviews and analytic strategics</a:t>
            </a:r>
            <a:endParaRPr lang="en-GB" sz="2400" dirty="0"/>
          </a:p>
          <a:p>
            <a:pPr marL="0" indent="0"/>
            <a:endParaRPr lang="en-GB" sz="2400" dirty="0"/>
          </a:p>
          <a:p>
            <a:pPr marL="0" indent="0">
              <a:buFont typeface="Wingdings" pitchFamily="2" charset="2"/>
              <a:buChar char="q"/>
            </a:pPr>
            <a:r>
              <a:rPr lang="en-GB" sz="2400" dirty="0"/>
              <a:t>Group-work will explore further:</a:t>
            </a:r>
          </a:p>
          <a:p>
            <a:pPr lvl="1">
              <a:buFont typeface="Wingdings" pitchFamily="2" charset="2"/>
              <a:buChar char="ü"/>
            </a:pPr>
            <a:r>
              <a:rPr lang="et-EE" sz="2400" dirty="0"/>
              <a:t>process of conducting semi-structured interviews</a:t>
            </a:r>
            <a:endParaRPr lang="en-GB" sz="2400" dirty="0"/>
          </a:p>
          <a:p>
            <a:pPr lvl="1">
              <a:buFont typeface="Wingdings" pitchFamily="2" charset="2"/>
              <a:buChar char="ü"/>
            </a:pPr>
            <a:r>
              <a:rPr lang="et-EE" sz="2400" dirty="0"/>
              <a:t>experiences of acting as an interviewer and interviewee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t-EE" sz="2400" i="1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117854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717824" cy="3816350"/>
          </a:xfrm>
        </p:spPr>
        <p:txBody>
          <a:bodyPr/>
          <a:lstStyle/>
          <a:p>
            <a:pPr marL="0" indent="0" algn="ctr"/>
            <a:endParaRPr lang="et-EE" sz="2800" dirty="0"/>
          </a:p>
          <a:p>
            <a:pPr marL="0" indent="0" algn="ctr"/>
            <a:r>
              <a:rPr lang="et-EE" sz="2800" i="1" dirty="0"/>
              <a:t>Interview research is craft, which is learned through practising interviewing </a:t>
            </a:r>
            <a:r>
              <a:rPr lang="et-EE" sz="2800" dirty="0"/>
              <a:t>(Kvale 2007).</a:t>
            </a:r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3</a:t>
            </a:fld>
            <a:endParaRPr lang="en-GB" altLang="en-US"/>
          </a:p>
        </p:txBody>
      </p:sp>
      <p:pic>
        <p:nvPicPr>
          <p:cNvPr id="23554" name="Picture 2" descr="Image result for research inter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429000"/>
            <a:ext cx="4024486" cy="29430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6131553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r>
              <a:rPr lang="en-GB" sz="3600" b="1" dirty="0"/>
              <a:t>Interview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492444"/>
            <a:ext cx="7992888" cy="3816350"/>
          </a:xfrm>
        </p:spPr>
        <p:txBody>
          <a:bodyPr/>
          <a:lstStyle/>
          <a:p>
            <a:endParaRPr lang="et-EE" sz="2800" dirty="0"/>
          </a:p>
          <a:p>
            <a:pPr>
              <a:buFont typeface="Wingdings" pitchFamily="2" charset="2"/>
              <a:buChar char="q"/>
            </a:pPr>
            <a:r>
              <a:rPr lang="et-EE" sz="2800" i="1" dirty="0"/>
              <a:t>Inter-view: </a:t>
            </a:r>
            <a:r>
              <a:rPr lang="et-EE" sz="2800" dirty="0"/>
              <a:t>an interchange of views between two or more people about a particular theme</a:t>
            </a:r>
            <a:r>
              <a:rPr lang="en-GB" sz="2800" dirty="0"/>
              <a:t>.</a:t>
            </a:r>
            <a:endParaRPr lang="et-EE" sz="2800" dirty="0"/>
          </a:p>
          <a:p>
            <a:endParaRPr lang="et-EE" sz="2800" i="1" dirty="0"/>
          </a:p>
          <a:p>
            <a:pPr>
              <a:buFont typeface="Wingdings" pitchFamily="2" charset="2"/>
              <a:buChar char="q"/>
            </a:pPr>
            <a:r>
              <a:rPr lang="et-EE" sz="2800" dirty="0"/>
              <a:t>Interview is a specific form of conversation where knowledge is produced through the interaction between an interviewer and an interviewee.</a:t>
            </a:r>
          </a:p>
          <a:p>
            <a:r>
              <a:rPr lang="et-EE" sz="2800" dirty="0"/>
              <a:t>						(Kvale 2007)</a:t>
            </a:r>
          </a:p>
          <a:p>
            <a:pPr>
              <a:buFont typeface="Wingdings" pitchFamily="2" charset="2"/>
              <a:buChar char="q"/>
            </a:pPr>
            <a:endParaRPr lang="et-EE" sz="2400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16131553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92" y="188640"/>
            <a:ext cx="7992888" cy="1143000"/>
          </a:xfrm>
        </p:spPr>
        <p:txBody>
          <a:bodyPr/>
          <a:lstStyle/>
          <a:p>
            <a:r>
              <a:rPr lang="en-GB" sz="3600" b="1" dirty="0"/>
              <a:t>Interview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124744"/>
            <a:ext cx="7992888" cy="3816350"/>
          </a:xfrm>
        </p:spPr>
        <p:txBody>
          <a:bodyPr/>
          <a:lstStyle/>
          <a:p>
            <a:endParaRPr lang="et-EE" sz="2400" dirty="0"/>
          </a:p>
          <a:p>
            <a:pPr marL="0" indent="0">
              <a:buFont typeface="Wingdings" pitchFamily="2" charset="2"/>
              <a:buChar char="q"/>
            </a:pPr>
            <a:r>
              <a:rPr lang="en-GB" sz="2400" b="1" dirty="0"/>
              <a:t>Semi-structured interviews</a:t>
            </a:r>
          </a:p>
          <a:p>
            <a:pPr marL="0" indent="0"/>
            <a:r>
              <a:rPr lang="en-GB" sz="2400" i="1" dirty="0"/>
              <a:t>Focused; semi-standardised; problem-centred; expert; ethnographic </a:t>
            </a:r>
          </a:p>
          <a:p>
            <a:pPr marL="0" indent="0"/>
            <a:endParaRPr lang="en-GB" sz="2400" dirty="0"/>
          </a:p>
          <a:p>
            <a:pPr marL="0" indent="0">
              <a:buFont typeface="Wingdings" pitchFamily="2" charset="2"/>
              <a:buChar char="q"/>
            </a:pPr>
            <a:r>
              <a:rPr lang="en-GB" sz="2400" b="1" dirty="0"/>
              <a:t>Narrative interviews</a:t>
            </a:r>
          </a:p>
          <a:p>
            <a:pPr marL="0" indent="0"/>
            <a:r>
              <a:rPr lang="en-GB" sz="2400" i="1" dirty="0"/>
              <a:t>Narrative; episodic</a:t>
            </a:r>
          </a:p>
          <a:p>
            <a:pPr marL="0" indent="0"/>
            <a:endParaRPr lang="en-GB" sz="2400" i="1" dirty="0"/>
          </a:p>
          <a:p>
            <a:pPr marL="0" indent="0">
              <a:buFont typeface="Wingdings" pitchFamily="2" charset="2"/>
              <a:buChar char="q"/>
            </a:pPr>
            <a:r>
              <a:rPr lang="en-GB" sz="2400" b="1" dirty="0"/>
              <a:t>Focus group interviews</a:t>
            </a:r>
          </a:p>
          <a:p>
            <a:pPr marL="0" indent="0"/>
            <a:r>
              <a:rPr lang="en-GB" sz="2400" i="1" dirty="0"/>
              <a:t>Group discussions; focus groups; joint narratives</a:t>
            </a:r>
          </a:p>
          <a:p>
            <a:pPr marL="0" indent="0">
              <a:buFont typeface="Wingdings" pitchFamily="2" charset="2"/>
              <a:buChar char="q"/>
            </a:pPr>
            <a:endParaRPr lang="en-GB" sz="2400" dirty="0"/>
          </a:p>
          <a:p>
            <a:pPr marL="3657600" lvl="8" indent="0">
              <a:buNone/>
            </a:pPr>
            <a:r>
              <a:rPr lang="en-GB" sz="2000" dirty="0"/>
              <a:t>		(Flick 2002)</a:t>
            </a:r>
            <a:endParaRPr lang="et-EE" sz="2000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9664714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92" y="188640"/>
            <a:ext cx="7992888" cy="1143000"/>
          </a:xfrm>
        </p:spPr>
        <p:txBody>
          <a:bodyPr/>
          <a:lstStyle/>
          <a:p>
            <a:r>
              <a:rPr lang="et-EE" sz="3600" b="1" dirty="0"/>
              <a:t>Semi-structured interviews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124744"/>
            <a:ext cx="7992888" cy="3816350"/>
          </a:xfrm>
        </p:spPr>
        <p:txBody>
          <a:bodyPr/>
          <a:lstStyle/>
          <a:p>
            <a:endParaRPr lang="et-EE" sz="2800" dirty="0"/>
          </a:p>
          <a:p>
            <a:pPr marL="0" indent="0">
              <a:buFont typeface="Wingdings" pitchFamily="2" charset="2"/>
              <a:buChar char="q"/>
            </a:pPr>
            <a:r>
              <a:rPr lang="et-EE" sz="2800" dirty="0"/>
              <a:t>A list of guiding interview questions or fairly specific topics to be covered</a:t>
            </a:r>
          </a:p>
          <a:p>
            <a:pPr marL="0" indent="0"/>
            <a:endParaRPr lang="et-EE" sz="2800" dirty="0"/>
          </a:p>
          <a:p>
            <a:pPr marL="0" indent="0">
              <a:buFont typeface="Wingdings" pitchFamily="2" charset="2"/>
              <a:buChar char="q"/>
            </a:pPr>
            <a:r>
              <a:rPr lang="et-EE" sz="2800" dirty="0"/>
              <a:t>Interviewer and interviewee have a leeway to respond and maneuver</a:t>
            </a:r>
            <a:r>
              <a:rPr lang="et-EE" sz="2800" b="1" dirty="0"/>
              <a:t> </a:t>
            </a:r>
            <a:r>
              <a:rPr lang="et-EE" sz="2800" dirty="0"/>
              <a:t>within the set framework</a:t>
            </a:r>
          </a:p>
          <a:p>
            <a:pPr marL="0" indent="0"/>
            <a:endParaRPr lang="et-EE" sz="2800" dirty="0"/>
          </a:p>
          <a:p>
            <a:pPr marL="0" indent="0">
              <a:buFont typeface="Wingdings" pitchFamily="2" charset="2"/>
              <a:buChar char="q"/>
            </a:pPr>
            <a:r>
              <a:rPr lang="et-EE" sz="2800" dirty="0"/>
              <a:t>Set questions ensure consistency between interviews</a:t>
            </a:r>
          </a:p>
          <a:p>
            <a:pPr marL="0" indent="0">
              <a:buFont typeface="Wingdings" pitchFamily="2" charset="2"/>
              <a:buChar char="q"/>
            </a:pPr>
            <a:endParaRPr lang="et-EE" sz="2400" dirty="0"/>
          </a:p>
          <a:p>
            <a:pPr marL="0" indent="0"/>
            <a:r>
              <a:rPr lang="et-EE" sz="2400" dirty="0"/>
              <a:t>					(Bryman 2004/2008)</a:t>
            </a:r>
          </a:p>
          <a:p>
            <a:pPr marL="0" indent="0">
              <a:buFont typeface="Wingdings" pitchFamily="2" charset="2"/>
              <a:buChar char="q"/>
            </a:pPr>
            <a:endParaRPr lang="en-GB" sz="2400" dirty="0"/>
          </a:p>
          <a:p>
            <a:pPr marL="0" indent="0">
              <a:buFont typeface="Wingdings" pitchFamily="2" charset="2"/>
              <a:buChar char="q"/>
            </a:pPr>
            <a:endParaRPr lang="en-GB" sz="2400" dirty="0"/>
          </a:p>
          <a:p>
            <a:pPr marL="0" indent="0">
              <a:buFont typeface="Wingdings" pitchFamily="2" charset="2"/>
              <a:buChar char="q"/>
            </a:pPr>
            <a:endParaRPr lang="et-EE" sz="2000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75581543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92" y="188640"/>
            <a:ext cx="7992888" cy="1143000"/>
          </a:xfrm>
        </p:spPr>
        <p:txBody>
          <a:bodyPr/>
          <a:lstStyle/>
          <a:p>
            <a:r>
              <a:rPr lang="en-GB" sz="3600" b="1" dirty="0"/>
              <a:t>Focus group</a:t>
            </a:r>
            <a:r>
              <a:rPr lang="et-EE" sz="3600" b="1" dirty="0"/>
              <a:t> interviews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124744"/>
            <a:ext cx="7992888" cy="3816350"/>
          </a:xfrm>
        </p:spPr>
        <p:txBody>
          <a:bodyPr/>
          <a:lstStyle/>
          <a:p>
            <a:endParaRPr lang="et-EE" sz="2400" dirty="0"/>
          </a:p>
          <a:p>
            <a:pPr marL="0" indent="0">
              <a:buFont typeface="Wingdings" pitchFamily="2" charset="2"/>
              <a:buChar char="q"/>
            </a:pPr>
            <a:r>
              <a:rPr lang="en-GB" sz="2400" dirty="0"/>
              <a:t>More than a sum of individual interviews (Morgan 1996, </a:t>
            </a:r>
            <a:r>
              <a:rPr lang="en-GB" sz="2400" dirty="0" err="1"/>
              <a:t>Litosseliti</a:t>
            </a:r>
            <a:r>
              <a:rPr lang="en-GB" sz="2400" dirty="0"/>
              <a:t> 2003)</a:t>
            </a:r>
          </a:p>
          <a:p>
            <a:pPr marL="0" indent="0">
              <a:buFont typeface="Wingdings" pitchFamily="2" charset="2"/>
              <a:buChar char="q"/>
            </a:pPr>
            <a:r>
              <a:rPr lang="en-GB" sz="2400" dirty="0"/>
              <a:t>Social interaction: focus groups ‘have a life of their own’ (Albrecht, Johnson and Walther 1993)</a:t>
            </a:r>
          </a:p>
          <a:p>
            <a:pPr marL="0" indent="0">
              <a:buFont typeface="Wingdings" pitchFamily="2" charset="2"/>
              <a:buChar char="q"/>
            </a:pPr>
            <a:r>
              <a:rPr lang="en-GB" sz="2400" dirty="0"/>
              <a:t>Interviewer as a moderator (Frey and Fontana 1993)</a:t>
            </a:r>
          </a:p>
          <a:p>
            <a:pPr marL="0" indent="0">
              <a:buFont typeface="Wingdings" pitchFamily="2" charset="2"/>
              <a:buChar char="q"/>
            </a:pPr>
            <a:endParaRPr lang="en-GB" sz="2400" dirty="0"/>
          </a:p>
          <a:p>
            <a:pPr marL="0" indent="0"/>
            <a:r>
              <a:rPr lang="en-GB" sz="2400" dirty="0"/>
              <a:t>Data produced by the focus group method should not be seen as ‘wrong or right’ or ‘accurate or inaccurate’, but as ‘products of those contexts’ (Smithson 2000, p. 112).</a:t>
            </a:r>
          </a:p>
          <a:p>
            <a:pPr marL="0" indent="0">
              <a:buFont typeface="Wingdings" pitchFamily="2" charset="2"/>
              <a:buChar char="q"/>
            </a:pPr>
            <a:endParaRPr lang="en-GB" sz="2400" dirty="0"/>
          </a:p>
          <a:p>
            <a:pPr marL="0" indent="0">
              <a:buFont typeface="Wingdings" pitchFamily="2" charset="2"/>
              <a:buChar char="q"/>
            </a:pPr>
            <a:endParaRPr lang="et-EE" sz="2000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5581543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92" y="188640"/>
            <a:ext cx="7992888" cy="1143000"/>
          </a:xfrm>
        </p:spPr>
        <p:txBody>
          <a:bodyPr/>
          <a:lstStyle/>
          <a:p>
            <a:r>
              <a:rPr lang="et-EE" sz="3600" b="1" dirty="0"/>
              <a:t>Developing interview questions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124744"/>
            <a:ext cx="7992888" cy="3816350"/>
          </a:xfrm>
        </p:spPr>
        <p:txBody>
          <a:bodyPr/>
          <a:lstStyle/>
          <a:p>
            <a:endParaRPr lang="et-EE" sz="2400" dirty="0"/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Demographic questions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Background questions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Descriptive questions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Experience questions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Behaviour questions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Knowledge questions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Feeling questions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Contrast questions</a:t>
            </a:r>
          </a:p>
          <a:p>
            <a:pPr marL="0" indent="0"/>
            <a:endParaRPr lang="en-GB" sz="2400" dirty="0"/>
          </a:p>
          <a:p>
            <a:pPr marL="3657600" lvl="8" indent="0">
              <a:buNone/>
            </a:pPr>
            <a:r>
              <a:rPr lang="en-GB" sz="2000" dirty="0"/>
              <a:t>		(</a:t>
            </a:r>
            <a:r>
              <a:rPr lang="et-EE" sz="2000" dirty="0"/>
              <a:t>Cohen et.al. 2011</a:t>
            </a:r>
            <a:r>
              <a:rPr lang="en-GB" sz="2000" dirty="0"/>
              <a:t>)</a:t>
            </a:r>
            <a:endParaRPr lang="et-EE" sz="2000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148671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92" y="188640"/>
            <a:ext cx="7992888" cy="1143000"/>
          </a:xfrm>
        </p:spPr>
        <p:txBody>
          <a:bodyPr/>
          <a:lstStyle/>
          <a:p>
            <a:r>
              <a:rPr lang="et-EE" sz="3600" b="1" dirty="0"/>
              <a:t>Processing and analysing interviews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92" y="1124744"/>
            <a:ext cx="7992888" cy="3816350"/>
          </a:xfrm>
        </p:spPr>
        <p:txBody>
          <a:bodyPr/>
          <a:lstStyle/>
          <a:p>
            <a:endParaRPr lang="et-EE" sz="2400" dirty="0"/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Recording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Transcription </a:t>
            </a:r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Verification, re-reading the transcript</a:t>
            </a:r>
          </a:p>
          <a:p>
            <a:pPr marL="0" indent="0">
              <a:buFont typeface="Wingdings" pitchFamily="2" charset="2"/>
              <a:buChar char="q"/>
            </a:pPr>
            <a:endParaRPr lang="et-EE" sz="2400" dirty="0"/>
          </a:p>
          <a:p>
            <a:pPr marL="0" indent="0">
              <a:buFont typeface="Wingdings" pitchFamily="2" charset="2"/>
              <a:buChar char="q"/>
            </a:pPr>
            <a:r>
              <a:rPr lang="et-EE" sz="2400" dirty="0"/>
              <a:t>Most commonly: thematic analysis</a:t>
            </a:r>
          </a:p>
          <a:p>
            <a:pPr marL="0" indent="0"/>
            <a:r>
              <a:rPr lang="et-EE" sz="2400" dirty="0"/>
              <a:t>But also: discourse analysis, narrative analysis, content analysis etc.</a:t>
            </a:r>
          </a:p>
          <a:p>
            <a:pPr marL="0" indent="0"/>
            <a:endParaRPr lang="et-EE" sz="2400" dirty="0"/>
          </a:p>
          <a:p>
            <a:endParaRPr lang="et-EE" sz="2400" i="1" dirty="0"/>
          </a:p>
          <a:p>
            <a:endParaRPr lang="et-EE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1ECD-B688-4B5C-9221-91DB980655D0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285897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4154</TotalTime>
  <Words>848</Words>
  <Application>Microsoft Macintosh PowerPoint</Application>
  <PresentationFormat>On-screen Show (4:3)</PresentationFormat>
  <Paragraphs>181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  Interviewing techniques and analytic approaches   </vt:lpstr>
      <vt:lpstr>Session outline</vt:lpstr>
      <vt:lpstr>PowerPoint Presentation</vt:lpstr>
      <vt:lpstr>Interview method</vt:lpstr>
      <vt:lpstr>Interview method</vt:lpstr>
      <vt:lpstr>Semi-structured interviews</vt:lpstr>
      <vt:lpstr>Focus group interviews</vt:lpstr>
      <vt:lpstr>Developing interview questions</vt:lpstr>
      <vt:lpstr>Processing and analysing interviews</vt:lpstr>
      <vt:lpstr>Thematic analysis</vt:lpstr>
      <vt:lpstr>Issues to consider</vt:lpstr>
      <vt:lpstr>Group work: conducting interviews</vt:lpstr>
      <vt:lpstr>Group activity</vt:lpstr>
      <vt:lpstr>Refererences</vt:lpstr>
    </vt:vector>
  </TitlesOfParts>
  <Company>MUFC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style for title slide</dc:title>
  <dc:creator>Eric</dc:creator>
  <cp:lastModifiedBy>Melec Zeadin</cp:lastModifiedBy>
  <cp:revision>330</cp:revision>
  <cp:lastPrinted>2013-10-14T14:44:33Z</cp:lastPrinted>
  <dcterms:created xsi:type="dcterms:W3CDTF">2005-05-25T16:21:13Z</dcterms:created>
  <dcterms:modified xsi:type="dcterms:W3CDTF">2019-02-27T16:16:58Z</dcterms:modified>
</cp:coreProperties>
</file>