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17"/>
  </p:notesMasterIdLst>
  <p:sldIdLst>
    <p:sldId id="256" r:id="rId5"/>
    <p:sldId id="257" r:id="rId6"/>
    <p:sldId id="268" r:id="rId7"/>
    <p:sldId id="259" r:id="rId8"/>
    <p:sldId id="267" r:id="rId9"/>
    <p:sldId id="260" r:id="rId10"/>
    <p:sldId id="261" r:id="rId11"/>
    <p:sldId id="262" r:id="rId12"/>
    <p:sldId id="263" r:id="rId13"/>
    <p:sldId id="264" r:id="rId14"/>
    <p:sldId id="265"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1133" autoAdjust="0"/>
  </p:normalViewPr>
  <p:slideViewPr>
    <p:cSldViewPr snapToGrid="0">
      <p:cViewPr varScale="1">
        <p:scale>
          <a:sx n="94" d="100"/>
          <a:sy n="94" d="100"/>
        </p:scale>
        <p:origin x="1618"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E2C2FF-333B-42DD-A260-E86FEC7A0032}" type="doc">
      <dgm:prSet loTypeId="urn:microsoft.com/office/officeart/2008/layout/LinedList" loCatId="list" qsTypeId="urn:microsoft.com/office/officeart/2005/8/quickstyle/simple2" qsCatId="simple" csTypeId="urn:microsoft.com/office/officeart/2005/8/colors/accent2_2" csCatId="accent2" phldr="1"/>
      <dgm:spPr/>
      <dgm:t>
        <a:bodyPr/>
        <a:lstStyle/>
        <a:p>
          <a:endParaRPr lang="en-US"/>
        </a:p>
      </dgm:t>
    </dgm:pt>
    <dgm:pt modelId="{C711D498-14AC-4D50-ACAA-84CC2781E9F4}">
      <dgm:prSet/>
      <dgm:spPr/>
      <dgm:t>
        <a:bodyPr/>
        <a:lstStyle/>
        <a:p>
          <a:r>
            <a:rPr lang="en-US" dirty="0"/>
            <a:t>Brief Introduction </a:t>
          </a:r>
        </a:p>
      </dgm:t>
    </dgm:pt>
    <dgm:pt modelId="{3494E0B5-9371-452D-B946-005790EA7D99}" type="parTrans" cxnId="{77795BA2-C2E8-4141-B4AB-71F3780DE409}">
      <dgm:prSet/>
      <dgm:spPr/>
      <dgm:t>
        <a:bodyPr/>
        <a:lstStyle/>
        <a:p>
          <a:endParaRPr lang="en-US"/>
        </a:p>
      </dgm:t>
    </dgm:pt>
    <dgm:pt modelId="{8A6D97E1-FBAB-46AB-8C86-EB6E04B388E9}" type="sibTrans" cxnId="{77795BA2-C2E8-4141-B4AB-71F3780DE409}">
      <dgm:prSet/>
      <dgm:spPr/>
      <dgm:t>
        <a:bodyPr/>
        <a:lstStyle/>
        <a:p>
          <a:endParaRPr lang="en-US"/>
        </a:p>
      </dgm:t>
    </dgm:pt>
    <dgm:pt modelId="{C53F27B9-4D1D-400E-8693-B74BB9F5A29F}">
      <dgm:prSet/>
      <dgm:spPr/>
      <dgm:t>
        <a:bodyPr/>
        <a:lstStyle/>
        <a:p>
          <a:r>
            <a:rPr lang="en-US" dirty="0"/>
            <a:t>Poll #1 </a:t>
          </a:r>
        </a:p>
      </dgm:t>
    </dgm:pt>
    <dgm:pt modelId="{F4F9194F-A170-43E6-8FC4-649B4AD4DF15}" type="parTrans" cxnId="{16B51AED-1EBA-41A4-8876-32BD205F8C3E}">
      <dgm:prSet/>
      <dgm:spPr/>
      <dgm:t>
        <a:bodyPr/>
        <a:lstStyle/>
        <a:p>
          <a:endParaRPr lang="en-US"/>
        </a:p>
      </dgm:t>
    </dgm:pt>
    <dgm:pt modelId="{10CD9780-5D6F-4925-878F-94A217699FCE}" type="sibTrans" cxnId="{16B51AED-1EBA-41A4-8876-32BD205F8C3E}">
      <dgm:prSet/>
      <dgm:spPr/>
      <dgm:t>
        <a:bodyPr/>
        <a:lstStyle/>
        <a:p>
          <a:endParaRPr lang="en-US"/>
        </a:p>
      </dgm:t>
    </dgm:pt>
    <dgm:pt modelId="{B26DE5E2-A48F-4FD1-9145-476A14630C73}">
      <dgm:prSet/>
      <dgm:spPr/>
      <dgm:t>
        <a:bodyPr/>
        <a:lstStyle/>
        <a:p>
          <a:r>
            <a:rPr lang="en-US" dirty="0"/>
            <a:t>What is LinkedIn Learning (LiL) and what it isn’t</a:t>
          </a:r>
        </a:p>
      </dgm:t>
    </dgm:pt>
    <dgm:pt modelId="{A803D252-4255-4323-BEDA-9084071B796E}" type="parTrans" cxnId="{3978ECBF-AA2E-46B9-B65D-DE97EFB93A7E}">
      <dgm:prSet/>
      <dgm:spPr/>
      <dgm:t>
        <a:bodyPr/>
        <a:lstStyle/>
        <a:p>
          <a:endParaRPr lang="en-US"/>
        </a:p>
      </dgm:t>
    </dgm:pt>
    <dgm:pt modelId="{1A195D5E-FC2B-414C-8D84-21F8F8602AEB}" type="sibTrans" cxnId="{3978ECBF-AA2E-46B9-B65D-DE97EFB93A7E}">
      <dgm:prSet/>
      <dgm:spPr/>
      <dgm:t>
        <a:bodyPr/>
        <a:lstStyle/>
        <a:p>
          <a:endParaRPr lang="en-US"/>
        </a:p>
      </dgm:t>
    </dgm:pt>
    <dgm:pt modelId="{0FB5E333-9756-40E0-B524-7EEC2B00FE09}">
      <dgm:prSet/>
      <dgm:spPr/>
      <dgm:t>
        <a:bodyPr/>
        <a:lstStyle/>
        <a:p>
          <a:r>
            <a:rPr lang="en-US" dirty="0"/>
            <a:t>Why use LiL </a:t>
          </a:r>
        </a:p>
      </dgm:t>
    </dgm:pt>
    <dgm:pt modelId="{C2D8F411-371B-446E-B773-6F173AA64B83}" type="parTrans" cxnId="{13EA4822-8127-47BC-8140-F37448D5E2D5}">
      <dgm:prSet/>
      <dgm:spPr/>
      <dgm:t>
        <a:bodyPr/>
        <a:lstStyle/>
        <a:p>
          <a:endParaRPr lang="en-US"/>
        </a:p>
      </dgm:t>
    </dgm:pt>
    <dgm:pt modelId="{AE884C14-E8FB-4663-8BF0-F252DAB78524}" type="sibTrans" cxnId="{13EA4822-8127-47BC-8140-F37448D5E2D5}">
      <dgm:prSet/>
      <dgm:spPr/>
      <dgm:t>
        <a:bodyPr/>
        <a:lstStyle/>
        <a:p>
          <a:endParaRPr lang="en-US"/>
        </a:p>
      </dgm:t>
    </dgm:pt>
    <dgm:pt modelId="{2AE2E95B-9270-4A95-B7C7-D27640AB7844}">
      <dgm:prSet/>
      <dgm:spPr/>
      <dgm:t>
        <a:bodyPr/>
        <a:lstStyle/>
        <a:p>
          <a:r>
            <a:rPr lang="en-US" dirty="0"/>
            <a:t>Strategies for Successful integrating LiL into your classroom environment </a:t>
          </a:r>
        </a:p>
      </dgm:t>
    </dgm:pt>
    <dgm:pt modelId="{369C4B0D-9C1B-41F2-B15A-B9B52F8FA660}" type="parTrans" cxnId="{30F61932-AC18-495A-AAB4-E5CEA96B8616}">
      <dgm:prSet/>
      <dgm:spPr/>
      <dgm:t>
        <a:bodyPr/>
        <a:lstStyle/>
        <a:p>
          <a:endParaRPr lang="en-US"/>
        </a:p>
      </dgm:t>
    </dgm:pt>
    <dgm:pt modelId="{C3D0064C-56EC-479F-BDC1-4D3771FCCE08}" type="sibTrans" cxnId="{30F61932-AC18-495A-AAB4-E5CEA96B8616}">
      <dgm:prSet/>
      <dgm:spPr/>
      <dgm:t>
        <a:bodyPr/>
        <a:lstStyle/>
        <a:p>
          <a:endParaRPr lang="en-US"/>
        </a:p>
      </dgm:t>
    </dgm:pt>
    <dgm:pt modelId="{B624E3C8-BA72-491A-AAE5-95F583E2AA41}">
      <dgm:prSet/>
      <dgm:spPr/>
      <dgm:t>
        <a:bodyPr/>
        <a:lstStyle/>
        <a:p>
          <a:r>
            <a:rPr lang="en-US" dirty="0"/>
            <a:t>Upcoming LiL session(s) specific for instructors </a:t>
          </a:r>
        </a:p>
      </dgm:t>
    </dgm:pt>
    <dgm:pt modelId="{55EAAD42-1E55-4379-8D94-BAD6FD5403B2}" type="parTrans" cxnId="{84A67ADD-1206-4723-83A7-A6D48E412E80}">
      <dgm:prSet/>
      <dgm:spPr/>
      <dgm:t>
        <a:bodyPr/>
        <a:lstStyle/>
        <a:p>
          <a:endParaRPr lang="en-US"/>
        </a:p>
      </dgm:t>
    </dgm:pt>
    <dgm:pt modelId="{95B22621-F024-4118-8F29-109FFA35C91C}" type="sibTrans" cxnId="{84A67ADD-1206-4723-83A7-A6D48E412E80}">
      <dgm:prSet/>
      <dgm:spPr/>
      <dgm:t>
        <a:bodyPr/>
        <a:lstStyle/>
        <a:p>
          <a:endParaRPr lang="en-US"/>
        </a:p>
      </dgm:t>
    </dgm:pt>
    <dgm:pt modelId="{7FF57204-5DF3-446B-AC1C-F4C6F2027CE6}" type="pres">
      <dgm:prSet presAssocID="{DFE2C2FF-333B-42DD-A260-E86FEC7A0032}" presName="vert0" presStyleCnt="0">
        <dgm:presLayoutVars>
          <dgm:dir/>
          <dgm:animOne val="branch"/>
          <dgm:animLvl val="lvl"/>
        </dgm:presLayoutVars>
      </dgm:prSet>
      <dgm:spPr/>
    </dgm:pt>
    <dgm:pt modelId="{E694F770-9D35-4E3D-9506-0A509647C64F}" type="pres">
      <dgm:prSet presAssocID="{C711D498-14AC-4D50-ACAA-84CC2781E9F4}" presName="thickLine" presStyleLbl="alignNode1" presStyleIdx="0" presStyleCnt="6"/>
      <dgm:spPr/>
    </dgm:pt>
    <dgm:pt modelId="{2AC23325-A226-449F-A816-1C8389A36294}" type="pres">
      <dgm:prSet presAssocID="{C711D498-14AC-4D50-ACAA-84CC2781E9F4}" presName="horz1" presStyleCnt="0"/>
      <dgm:spPr/>
    </dgm:pt>
    <dgm:pt modelId="{54ADBC9E-432D-42B5-A4DB-3950DC6A4719}" type="pres">
      <dgm:prSet presAssocID="{C711D498-14AC-4D50-ACAA-84CC2781E9F4}" presName="tx1" presStyleLbl="revTx" presStyleIdx="0" presStyleCnt="6"/>
      <dgm:spPr/>
    </dgm:pt>
    <dgm:pt modelId="{B6F0BA7B-EEB4-4BB3-969A-875B956E2F5A}" type="pres">
      <dgm:prSet presAssocID="{C711D498-14AC-4D50-ACAA-84CC2781E9F4}" presName="vert1" presStyleCnt="0"/>
      <dgm:spPr/>
    </dgm:pt>
    <dgm:pt modelId="{F6F703B7-0F7A-4508-89B8-4E951795F73B}" type="pres">
      <dgm:prSet presAssocID="{C53F27B9-4D1D-400E-8693-B74BB9F5A29F}" presName="thickLine" presStyleLbl="alignNode1" presStyleIdx="1" presStyleCnt="6"/>
      <dgm:spPr/>
    </dgm:pt>
    <dgm:pt modelId="{24D9D868-9F8D-47B5-BEE6-0606ADB91808}" type="pres">
      <dgm:prSet presAssocID="{C53F27B9-4D1D-400E-8693-B74BB9F5A29F}" presName="horz1" presStyleCnt="0"/>
      <dgm:spPr/>
    </dgm:pt>
    <dgm:pt modelId="{DEA44DFE-25AF-4421-92A8-67AC86171DD0}" type="pres">
      <dgm:prSet presAssocID="{C53F27B9-4D1D-400E-8693-B74BB9F5A29F}" presName="tx1" presStyleLbl="revTx" presStyleIdx="1" presStyleCnt="6"/>
      <dgm:spPr/>
    </dgm:pt>
    <dgm:pt modelId="{59260169-E1A5-4E22-842F-9B5C0CD47142}" type="pres">
      <dgm:prSet presAssocID="{C53F27B9-4D1D-400E-8693-B74BB9F5A29F}" presName="vert1" presStyleCnt="0"/>
      <dgm:spPr/>
    </dgm:pt>
    <dgm:pt modelId="{6E472991-D053-4F72-A057-2F9C60FD0FAD}" type="pres">
      <dgm:prSet presAssocID="{B26DE5E2-A48F-4FD1-9145-476A14630C73}" presName="thickLine" presStyleLbl="alignNode1" presStyleIdx="2" presStyleCnt="6"/>
      <dgm:spPr/>
    </dgm:pt>
    <dgm:pt modelId="{F765693F-40E9-4211-A702-2F3C29563D6E}" type="pres">
      <dgm:prSet presAssocID="{B26DE5E2-A48F-4FD1-9145-476A14630C73}" presName="horz1" presStyleCnt="0"/>
      <dgm:spPr/>
    </dgm:pt>
    <dgm:pt modelId="{61BE31AE-C1A7-4473-A9D4-63BF4A33EAAF}" type="pres">
      <dgm:prSet presAssocID="{B26DE5E2-A48F-4FD1-9145-476A14630C73}" presName="tx1" presStyleLbl="revTx" presStyleIdx="2" presStyleCnt="6"/>
      <dgm:spPr/>
    </dgm:pt>
    <dgm:pt modelId="{CC854CB6-5CF0-4B53-9FDC-D0FA913F8EE7}" type="pres">
      <dgm:prSet presAssocID="{B26DE5E2-A48F-4FD1-9145-476A14630C73}" presName="vert1" presStyleCnt="0"/>
      <dgm:spPr/>
    </dgm:pt>
    <dgm:pt modelId="{D3BF305E-F470-44D9-A260-CF381E377CDE}" type="pres">
      <dgm:prSet presAssocID="{0FB5E333-9756-40E0-B524-7EEC2B00FE09}" presName="thickLine" presStyleLbl="alignNode1" presStyleIdx="3" presStyleCnt="6"/>
      <dgm:spPr/>
    </dgm:pt>
    <dgm:pt modelId="{45777558-C9F6-4172-B63D-45242CD3A31A}" type="pres">
      <dgm:prSet presAssocID="{0FB5E333-9756-40E0-B524-7EEC2B00FE09}" presName="horz1" presStyleCnt="0"/>
      <dgm:spPr/>
    </dgm:pt>
    <dgm:pt modelId="{9A9B8909-E935-4755-B6C0-DA80207AD42E}" type="pres">
      <dgm:prSet presAssocID="{0FB5E333-9756-40E0-B524-7EEC2B00FE09}" presName="tx1" presStyleLbl="revTx" presStyleIdx="3" presStyleCnt="6"/>
      <dgm:spPr/>
    </dgm:pt>
    <dgm:pt modelId="{5B8D655E-DBDB-4C57-99F8-7CA031E9879D}" type="pres">
      <dgm:prSet presAssocID="{0FB5E333-9756-40E0-B524-7EEC2B00FE09}" presName="vert1" presStyleCnt="0"/>
      <dgm:spPr/>
    </dgm:pt>
    <dgm:pt modelId="{ED92A99D-EC54-4E50-A1E2-5CED5504E36E}" type="pres">
      <dgm:prSet presAssocID="{2AE2E95B-9270-4A95-B7C7-D27640AB7844}" presName="thickLine" presStyleLbl="alignNode1" presStyleIdx="4" presStyleCnt="6"/>
      <dgm:spPr/>
    </dgm:pt>
    <dgm:pt modelId="{E14F7086-350E-4393-9B24-BD010FA64D98}" type="pres">
      <dgm:prSet presAssocID="{2AE2E95B-9270-4A95-B7C7-D27640AB7844}" presName="horz1" presStyleCnt="0"/>
      <dgm:spPr/>
    </dgm:pt>
    <dgm:pt modelId="{754B33A2-5A16-46C0-9859-F4E5B4A1D5FA}" type="pres">
      <dgm:prSet presAssocID="{2AE2E95B-9270-4A95-B7C7-D27640AB7844}" presName="tx1" presStyleLbl="revTx" presStyleIdx="4" presStyleCnt="6"/>
      <dgm:spPr/>
    </dgm:pt>
    <dgm:pt modelId="{B8501473-CAA6-41D6-9CA5-BEC4269D2C03}" type="pres">
      <dgm:prSet presAssocID="{2AE2E95B-9270-4A95-B7C7-D27640AB7844}" presName="vert1" presStyleCnt="0"/>
      <dgm:spPr/>
    </dgm:pt>
    <dgm:pt modelId="{FDE7CD48-BCFE-4C75-A7E7-65F15A9ED7F5}" type="pres">
      <dgm:prSet presAssocID="{B624E3C8-BA72-491A-AAE5-95F583E2AA41}" presName="thickLine" presStyleLbl="alignNode1" presStyleIdx="5" presStyleCnt="6"/>
      <dgm:spPr/>
    </dgm:pt>
    <dgm:pt modelId="{4636FF73-159D-413F-B608-C983C586277E}" type="pres">
      <dgm:prSet presAssocID="{B624E3C8-BA72-491A-AAE5-95F583E2AA41}" presName="horz1" presStyleCnt="0"/>
      <dgm:spPr/>
    </dgm:pt>
    <dgm:pt modelId="{E8055213-68D1-474E-BF65-88A126FA3828}" type="pres">
      <dgm:prSet presAssocID="{B624E3C8-BA72-491A-AAE5-95F583E2AA41}" presName="tx1" presStyleLbl="revTx" presStyleIdx="5" presStyleCnt="6"/>
      <dgm:spPr/>
    </dgm:pt>
    <dgm:pt modelId="{882D3006-5628-4797-B41A-7F8057A7A294}" type="pres">
      <dgm:prSet presAssocID="{B624E3C8-BA72-491A-AAE5-95F583E2AA41}" presName="vert1" presStyleCnt="0"/>
      <dgm:spPr/>
    </dgm:pt>
  </dgm:ptLst>
  <dgm:cxnLst>
    <dgm:cxn modelId="{13EA4822-8127-47BC-8140-F37448D5E2D5}" srcId="{DFE2C2FF-333B-42DD-A260-E86FEC7A0032}" destId="{0FB5E333-9756-40E0-B524-7EEC2B00FE09}" srcOrd="3" destOrd="0" parTransId="{C2D8F411-371B-446E-B773-6F173AA64B83}" sibTransId="{AE884C14-E8FB-4663-8BF0-F252DAB78524}"/>
    <dgm:cxn modelId="{D17D9925-219C-4C1A-823C-1DB2AE41DE1B}" type="presOf" srcId="{C711D498-14AC-4D50-ACAA-84CC2781E9F4}" destId="{54ADBC9E-432D-42B5-A4DB-3950DC6A4719}" srcOrd="0" destOrd="0" presId="urn:microsoft.com/office/officeart/2008/layout/LinedList"/>
    <dgm:cxn modelId="{30F61932-AC18-495A-AAB4-E5CEA96B8616}" srcId="{DFE2C2FF-333B-42DD-A260-E86FEC7A0032}" destId="{2AE2E95B-9270-4A95-B7C7-D27640AB7844}" srcOrd="4" destOrd="0" parTransId="{369C4B0D-9C1B-41F2-B15A-B9B52F8FA660}" sibTransId="{C3D0064C-56EC-479F-BDC1-4D3771FCCE08}"/>
    <dgm:cxn modelId="{5D93004D-0899-47A7-9012-94991ABED396}" type="presOf" srcId="{0FB5E333-9756-40E0-B524-7EEC2B00FE09}" destId="{9A9B8909-E935-4755-B6C0-DA80207AD42E}" srcOrd="0" destOrd="0" presId="urn:microsoft.com/office/officeart/2008/layout/LinedList"/>
    <dgm:cxn modelId="{FFB01678-EE8E-4465-B4A2-6C3580CDDF9B}" type="presOf" srcId="{B26DE5E2-A48F-4FD1-9145-476A14630C73}" destId="{61BE31AE-C1A7-4473-A9D4-63BF4A33EAAF}" srcOrd="0" destOrd="0" presId="urn:microsoft.com/office/officeart/2008/layout/LinedList"/>
    <dgm:cxn modelId="{A8E68B80-4285-49BB-B904-2F54879B6183}" type="presOf" srcId="{B624E3C8-BA72-491A-AAE5-95F583E2AA41}" destId="{E8055213-68D1-474E-BF65-88A126FA3828}" srcOrd="0" destOrd="0" presId="urn:microsoft.com/office/officeart/2008/layout/LinedList"/>
    <dgm:cxn modelId="{99DA2185-A4AF-4FBC-B8A6-604916C90E64}" type="presOf" srcId="{2AE2E95B-9270-4A95-B7C7-D27640AB7844}" destId="{754B33A2-5A16-46C0-9859-F4E5B4A1D5FA}" srcOrd="0" destOrd="0" presId="urn:microsoft.com/office/officeart/2008/layout/LinedList"/>
    <dgm:cxn modelId="{01C45C9B-258A-4AE1-A189-EBDECD5DD8CC}" type="presOf" srcId="{DFE2C2FF-333B-42DD-A260-E86FEC7A0032}" destId="{7FF57204-5DF3-446B-AC1C-F4C6F2027CE6}" srcOrd="0" destOrd="0" presId="urn:microsoft.com/office/officeart/2008/layout/LinedList"/>
    <dgm:cxn modelId="{77795BA2-C2E8-4141-B4AB-71F3780DE409}" srcId="{DFE2C2FF-333B-42DD-A260-E86FEC7A0032}" destId="{C711D498-14AC-4D50-ACAA-84CC2781E9F4}" srcOrd="0" destOrd="0" parTransId="{3494E0B5-9371-452D-B946-005790EA7D99}" sibTransId="{8A6D97E1-FBAB-46AB-8C86-EB6E04B388E9}"/>
    <dgm:cxn modelId="{437321A4-201B-44E0-B874-FEE318F92CEF}" type="presOf" srcId="{C53F27B9-4D1D-400E-8693-B74BB9F5A29F}" destId="{DEA44DFE-25AF-4421-92A8-67AC86171DD0}" srcOrd="0" destOrd="0" presId="urn:microsoft.com/office/officeart/2008/layout/LinedList"/>
    <dgm:cxn modelId="{3978ECBF-AA2E-46B9-B65D-DE97EFB93A7E}" srcId="{DFE2C2FF-333B-42DD-A260-E86FEC7A0032}" destId="{B26DE5E2-A48F-4FD1-9145-476A14630C73}" srcOrd="2" destOrd="0" parTransId="{A803D252-4255-4323-BEDA-9084071B796E}" sibTransId="{1A195D5E-FC2B-414C-8D84-21F8F8602AEB}"/>
    <dgm:cxn modelId="{84A67ADD-1206-4723-83A7-A6D48E412E80}" srcId="{DFE2C2FF-333B-42DD-A260-E86FEC7A0032}" destId="{B624E3C8-BA72-491A-AAE5-95F583E2AA41}" srcOrd="5" destOrd="0" parTransId="{55EAAD42-1E55-4379-8D94-BAD6FD5403B2}" sibTransId="{95B22621-F024-4118-8F29-109FFA35C91C}"/>
    <dgm:cxn modelId="{16B51AED-1EBA-41A4-8876-32BD205F8C3E}" srcId="{DFE2C2FF-333B-42DD-A260-E86FEC7A0032}" destId="{C53F27B9-4D1D-400E-8693-B74BB9F5A29F}" srcOrd="1" destOrd="0" parTransId="{F4F9194F-A170-43E6-8FC4-649B4AD4DF15}" sibTransId="{10CD9780-5D6F-4925-878F-94A217699FCE}"/>
    <dgm:cxn modelId="{7C0246F0-EDC4-4768-B996-38DC9F098C47}" type="presParOf" srcId="{7FF57204-5DF3-446B-AC1C-F4C6F2027CE6}" destId="{E694F770-9D35-4E3D-9506-0A509647C64F}" srcOrd="0" destOrd="0" presId="urn:microsoft.com/office/officeart/2008/layout/LinedList"/>
    <dgm:cxn modelId="{E5854646-1114-44A7-8943-B38BC37D4323}" type="presParOf" srcId="{7FF57204-5DF3-446B-AC1C-F4C6F2027CE6}" destId="{2AC23325-A226-449F-A816-1C8389A36294}" srcOrd="1" destOrd="0" presId="urn:microsoft.com/office/officeart/2008/layout/LinedList"/>
    <dgm:cxn modelId="{4584D6F3-4B3B-4EED-879C-83C6967D12DF}" type="presParOf" srcId="{2AC23325-A226-449F-A816-1C8389A36294}" destId="{54ADBC9E-432D-42B5-A4DB-3950DC6A4719}" srcOrd="0" destOrd="0" presId="urn:microsoft.com/office/officeart/2008/layout/LinedList"/>
    <dgm:cxn modelId="{E63097A8-6442-4792-94D7-8327F6853ED4}" type="presParOf" srcId="{2AC23325-A226-449F-A816-1C8389A36294}" destId="{B6F0BA7B-EEB4-4BB3-969A-875B956E2F5A}" srcOrd="1" destOrd="0" presId="urn:microsoft.com/office/officeart/2008/layout/LinedList"/>
    <dgm:cxn modelId="{49968E33-F115-4E3B-84C3-E5CBEED7E88F}" type="presParOf" srcId="{7FF57204-5DF3-446B-AC1C-F4C6F2027CE6}" destId="{F6F703B7-0F7A-4508-89B8-4E951795F73B}" srcOrd="2" destOrd="0" presId="urn:microsoft.com/office/officeart/2008/layout/LinedList"/>
    <dgm:cxn modelId="{C0C9DF34-29DA-4EAE-9335-FD4B4705F15A}" type="presParOf" srcId="{7FF57204-5DF3-446B-AC1C-F4C6F2027CE6}" destId="{24D9D868-9F8D-47B5-BEE6-0606ADB91808}" srcOrd="3" destOrd="0" presId="urn:microsoft.com/office/officeart/2008/layout/LinedList"/>
    <dgm:cxn modelId="{815760D9-63B3-4CF7-9EB0-3730C112D64B}" type="presParOf" srcId="{24D9D868-9F8D-47B5-BEE6-0606ADB91808}" destId="{DEA44DFE-25AF-4421-92A8-67AC86171DD0}" srcOrd="0" destOrd="0" presId="urn:microsoft.com/office/officeart/2008/layout/LinedList"/>
    <dgm:cxn modelId="{63ABE37C-AB2A-4F22-82B5-257C9B1ACE1A}" type="presParOf" srcId="{24D9D868-9F8D-47B5-BEE6-0606ADB91808}" destId="{59260169-E1A5-4E22-842F-9B5C0CD47142}" srcOrd="1" destOrd="0" presId="urn:microsoft.com/office/officeart/2008/layout/LinedList"/>
    <dgm:cxn modelId="{00E4D18A-0D12-4053-93B4-E9FF81407832}" type="presParOf" srcId="{7FF57204-5DF3-446B-AC1C-F4C6F2027CE6}" destId="{6E472991-D053-4F72-A057-2F9C60FD0FAD}" srcOrd="4" destOrd="0" presId="urn:microsoft.com/office/officeart/2008/layout/LinedList"/>
    <dgm:cxn modelId="{3D6E1A40-1905-4253-AE10-B817D9982F9D}" type="presParOf" srcId="{7FF57204-5DF3-446B-AC1C-F4C6F2027CE6}" destId="{F765693F-40E9-4211-A702-2F3C29563D6E}" srcOrd="5" destOrd="0" presId="urn:microsoft.com/office/officeart/2008/layout/LinedList"/>
    <dgm:cxn modelId="{82C84A51-0699-4C70-9BFC-2106AF804920}" type="presParOf" srcId="{F765693F-40E9-4211-A702-2F3C29563D6E}" destId="{61BE31AE-C1A7-4473-A9D4-63BF4A33EAAF}" srcOrd="0" destOrd="0" presId="urn:microsoft.com/office/officeart/2008/layout/LinedList"/>
    <dgm:cxn modelId="{73B61204-5D63-427A-B6C6-86A38E45F252}" type="presParOf" srcId="{F765693F-40E9-4211-A702-2F3C29563D6E}" destId="{CC854CB6-5CF0-4B53-9FDC-D0FA913F8EE7}" srcOrd="1" destOrd="0" presId="urn:microsoft.com/office/officeart/2008/layout/LinedList"/>
    <dgm:cxn modelId="{0243F14B-7E96-4898-B8D4-C46A7AAC4CA3}" type="presParOf" srcId="{7FF57204-5DF3-446B-AC1C-F4C6F2027CE6}" destId="{D3BF305E-F470-44D9-A260-CF381E377CDE}" srcOrd="6" destOrd="0" presId="urn:microsoft.com/office/officeart/2008/layout/LinedList"/>
    <dgm:cxn modelId="{F467D2B5-EF60-42A1-ACE3-B4D359AE3582}" type="presParOf" srcId="{7FF57204-5DF3-446B-AC1C-F4C6F2027CE6}" destId="{45777558-C9F6-4172-B63D-45242CD3A31A}" srcOrd="7" destOrd="0" presId="urn:microsoft.com/office/officeart/2008/layout/LinedList"/>
    <dgm:cxn modelId="{9F94E294-3C05-43E1-A53E-871AC3665FA8}" type="presParOf" srcId="{45777558-C9F6-4172-B63D-45242CD3A31A}" destId="{9A9B8909-E935-4755-B6C0-DA80207AD42E}" srcOrd="0" destOrd="0" presId="urn:microsoft.com/office/officeart/2008/layout/LinedList"/>
    <dgm:cxn modelId="{9F190337-1B24-48AC-8314-F7A77FED4FC8}" type="presParOf" srcId="{45777558-C9F6-4172-B63D-45242CD3A31A}" destId="{5B8D655E-DBDB-4C57-99F8-7CA031E9879D}" srcOrd="1" destOrd="0" presId="urn:microsoft.com/office/officeart/2008/layout/LinedList"/>
    <dgm:cxn modelId="{A51507E4-6C5C-418F-A9AF-06A02F93FAD0}" type="presParOf" srcId="{7FF57204-5DF3-446B-AC1C-F4C6F2027CE6}" destId="{ED92A99D-EC54-4E50-A1E2-5CED5504E36E}" srcOrd="8" destOrd="0" presId="urn:microsoft.com/office/officeart/2008/layout/LinedList"/>
    <dgm:cxn modelId="{25710969-C050-402D-94BB-A8C6FA218C7D}" type="presParOf" srcId="{7FF57204-5DF3-446B-AC1C-F4C6F2027CE6}" destId="{E14F7086-350E-4393-9B24-BD010FA64D98}" srcOrd="9" destOrd="0" presId="urn:microsoft.com/office/officeart/2008/layout/LinedList"/>
    <dgm:cxn modelId="{ED265892-7FBA-40AD-8C4B-680FD41D1C28}" type="presParOf" srcId="{E14F7086-350E-4393-9B24-BD010FA64D98}" destId="{754B33A2-5A16-46C0-9859-F4E5B4A1D5FA}" srcOrd="0" destOrd="0" presId="urn:microsoft.com/office/officeart/2008/layout/LinedList"/>
    <dgm:cxn modelId="{52CF89A2-AC1E-4BE9-B52E-5D91C3D9F236}" type="presParOf" srcId="{E14F7086-350E-4393-9B24-BD010FA64D98}" destId="{B8501473-CAA6-41D6-9CA5-BEC4269D2C03}" srcOrd="1" destOrd="0" presId="urn:microsoft.com/office/officeart/2008/layout/LinedList"/>
    <dgm:cxn modelId="{FEFBC853-1330-4B26-A8AF-930585A878AA}" type="presParOf" srcId="{7FF57204-5DF3-446B-AC1C-F4C6F2027CE6}" destId="{FDE7CD48-BCFE-4C75-A7E7-65F15A9ED7F5}" srcOrd="10" destOrd="0" presId="urn:microsoft.com/office/officeart/2008/layout/LinedList"/>
    <dgm:cxn modelId="{791132E3-8CA0-4CBA-86AF-C2B52132BE0F}" type="presParOf" srcId="{7FF57204-5DF3-446B-AC1C-F4C6F2027CE6}" destId="{4636FF73-159D-413F-B608-C983C586277E}" srcOrd="11" destOrd="0" presId="urn:microsoft.com/office/officeart/2008/layout/LinedList"/>
    <dgm:cxn modelId="{AF4D51B7-393A-4DB4-B1D2-AA5C9776E033}" type="presParOf" srcId="{4636FF73-159D-413F-B608-C983C586277E}" destId="{E8055213-68D1-474E-BF65-88A126FA3828}" srcOrd="0" destOrd="0" presId="urn:microsoft.com/office/officeart/2008/layout/LinedList"/>
    <dgm:cxn modelId="{243531EB-E68B-41EE-BD24-93BECC5D64ED}" type="presParOf" srcId="{4636FF73-159D-413F-B608-C983C586277E}" destId="{882D3006-5628-4797-B41A-7F8057A7A29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4F770-9D35-4E3D-9506-0A509647C64F}">
      <dsp:nvSpPr>
        <dsp:cNvPr id="0" name=""/>
        <dsp:cNvSpPr/>
      </dsp:nvSpPr>
      <dsp:spPr>
        <a:xfrm>
          <a:off x="0" y="1819"/>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4ADBC9E-432D-42B5-A4DB-3950DC6A4719}">
      <dsp:nvSpPr>
        <dsp:cNvPr id="0" name=""/>
        <dsp:cNvSpPr/>
      </dsp:nvSpPr>
      <dsp:spPr>
        <a:xfrm>
          <a:off x="0" y="1819"/>
          <a:ext cx="10058399" cy="62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Brief Introduction </a:t>
          </a:r>
        </a:p>
      </dsp:txBody>
      <dsp:txXfrm>
        <a:off x="0" y="1819"/>
        <a:ext cx="10058399" cy="620328"/>
      </dsp:txXfrm>
    </dsp:sp>
    <dsp:sp modelId="{F6F703B7-0F7A-4508-89B8-4E951795F73B}">
      <dsp:nvSpPr>
        <dsp:cNvPr id="0" name=""/>
        <dsp:cNvSpPr/>
      </dsp:nvSpPr>
      <dsp:spPr>
        <a:xfrm>
          <a:off x="0" y="622148"/>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EA44DFE-25AF-4421-92A8-67AC86171DD0}">
      <dsp:nvSpPr>
        <dsp:cNvPr id="0" name=""/>
        <dsp:cNvSpPr/>
      </dsp:nvSpPr>
      <dsp:spPr>
        <a:xfrm>
          <a:off x="0" y="622148"/>
          <a:ext cx="10058399" cy="62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Poll #1 </a:t>
          </a:r>
        </a:p>
      </dsp:txBody>
      <dsp:txXfrm>
        <a:off x="0" y="622148"/>
        <a:ext cx="10058399" cy="620328"/>
      </dsp:txXfrm>
    </dsp:sp>
    <dsp:sp modelId="{6E472991-D053-4F72-A057-2F9C60FD0FAD}">
      <dsp:nvSpPr>
        <dsp:cNvPr id="0" name=""/>
        <dsp:cNvSpPr/>
      </dsp:nvSpPr>
      <dsp:spPr>
        <a:xfrm>
          <a:off x="0" y="1242477"/>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1BE31AE-C1A7-4473-A9D4-63BF4A33EAAF}">
      <dsp:nvSpPr>
        <dsp:cNvPr id="0" name=""/>
        <dsp:cNvSpPr/>
      </dsp:nvSpPr>
      <dsp:spPr>
        <a:xfrm>
          <a:off x="0" y="1242477"/>
          <a:ext cx="10058399" cy="62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What is LinkedIn Learning (LiL) and what it isn’t</a:t>
          </a:r>
        </a:p>
      </dsp:txBody>
      <dsp:txXfrm>
        <a:off x="0" y="1242477"/>
        <a:ext cx="10058399" cy="620328"/>
      </dsp:txXfrm>
    </dsp:sp>
    <dsp:sp modelId="{D3BF305E-F470-44D9-A260-CF381E377CDE}">
      <dsp:nvSpPr>
        <dsp:cNvPr id="0" name=""/>
        <dsp:cNvSpPr/>
      </dsp:nvSpPr>
      <dsp:spPr>
        <a:xfrm>
          <a:off x="0" y="1862806"/>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A9B8909-E935-4755-B6C0-DA80207AD42E}">
      <dsp:nvSpPr>
        <dsp:cNvPr id="0" name=""/>
        <dsp:cNvSpPr/>
      </dsp:nvSpPr>
      <dsp:spPr>
        <a:xfrm>
          <a:off x="0" y="1862806"/>
          <a:ext cx="10058399" cy="62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Why use LiL </a:t>
          </a:r>
        </a:p>
      </dsp:txBody>
      <dsp:txXfrm>
        <a:off x="0" y="1862806"/>
        <a:ext cx="10058399" cy="620328"/>
      </dsp:txXfrm>
    </dsp:sp>
    <dsp:sp modelId="{ED92A99D-EC54-4E50-A1E2-5CED5504E36E}">
      <dsp:nvSpPr>
        <dsp:cNvPr id="0" name=""/>
        <dsp:cNvSpPr/>
      </dsp:nvSpPr>
      <dsp:spPr>
        <a:xfrm>
          <a:off x="0" y="2483134"/>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54B33A2-5A16-46C0-9859-F4E5B4A1D5FA}">
      <dsp:nvSpPr>
        <dsp:cNvPr id="0" name=""/>
        <dsp:cNvSpPr/>
      </dsp:nvSpPr>
      <dsp:spPr>
        <a:xfrm>
          <a:off x="0" y="2483134"/>
          <a:ext cx="10058399" cy="62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Strategies for Successful integrating LiL into your classroom environment </a:t>
          </a:r>
        </a:p>
      </dsp:txBody>
      <dsp:txXfrm>
        <a:off x="0" y="2483134"/>
        <a:ext cx="10058399" cy="620328"/>
      </dsp:txXfrm>
    </dsp:sp>
    <dsp:sp modelId="{FDE7CD48-BCFE-4C75-A7E7-65F15A9ED7F5}">
      <dsp:nvSpPr>
        <dsp:cNvPr id="0" name=""/>
        <dsp:cNvSpPr/>
      </dsp:nvSpPr>
      <dsp:spPr>
        <a:xfrm>
          <a:off x="0" y="3103463"/>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8055213-68D1-474E-BF65-88A126FA3828}">
      <dsp:nvSpPr>
        <dsp:cNvPr id="0" name=""/>
        <dsp:cNvSpPr/>
      </dsp:nvSpPr>
      <dsp:spPr>
        <a:xfrm>
          <a:off x="0" y="3103463"/>
          <a:ext cx="10058399" cy="62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Upcoming LiL session(s) specific for instructors </a:t>
          </a:r>
        </a:p>
      </dsp:txBody>
      <dsp:txXfrm>
        <a:off x="0" y="3103463"/>
        <a:ext cx="10058399" cy="62032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38F7CE-5160-4BF5-BE01-17F2834A05E0}" type="datetimeFigureOut">
              <a:rPr lang="en-US" smtClean="0"/>
              <a:t>5/17/2021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9FA105-AC82-4278-8D59-71DF184044BB}" type="slidenum">
              <a:rPr lang="en-US" smtClean="0"/>
              <a:t>‹#›</a:t>
            </a:fld>
            <a:endParaRPr lang="en-US" dirty="0"/>
          </a:p>
        </p:txBody>
      </p:sp>
    </p:spTree>
    <p:extLst>
      <p:ext uri="{BB962C8B-B14F-4D97-AF65-F5344CB8AC3E}">
        <p14:creationId xmlns:p14="http://schemas.microsoft.com/office/powerpoint/2010/main" val="1980216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high-level overview of LiL and why LiL  can be used as an effective Teaching Resource </a:t>
            </a:r>
          </a:p>
          <a:p>
            <a:endParaRPr lang="en-US" dirty="0"/>
          </a:p>
          <a:p>
            <a:r>
              <a:rPr lang="en-US" dirty="0"/>
              <a:t>The mechanics and how to use LiL will be available at a later date (how to create collections, curated lists, share content with students)</a:t>
            </a:r>
          </a:p>
          <a:p>
            <a:endParaRPr lang="en-US" dirty="0"/>
          </a:p>
          <a:p>
            <a:r>
              <a:rPr lang="en-US" dirty="0"/>
              <a:t>If there is enough interest, I can also provide customized LiL training session(s) </a:t>
            </a:r>
          </a:p>
          <a:p>
            <a:endParaRPr lang="en-US" dirty="0"/>
          </a:p>
          <a:p>
            <a:r>
              <a:rPr lang="en-US" dirty="0"/>
              <a:t>My contact details will be provided at the end of the presentation</a:t>
            </a:r>
          </a:p>
          <a:p>
            <a:endParaRPr lang="en-US" dirty="0"/>
          </a:p>
        </p:txBody>
      </p:sp>
      <p:sp>
        <p:nvSpPr>
          <p:cNvPr id="4" name="Slide Number Placeholder 3"/>
          <p:cNvSpPr>
            <a:spLocks noGrp="1"/>
          </p:cNvSpPr>
          <p:nvPr>
            <p:ph type="sldNum" sz="quarter" idx="5"/>
          </p:nvPr>
        </p:nvSpPr>
        <p:spPr/>
        <p:txBody>
          <a:bodyPr/>
          <a:lstStyle/>
          <a:p>
            <a:fld id="{CA9FA105-AC82-4278-8D59-71DF184044BB}" type="slidenum">
              <a:rPr lang="en-US" smtClean="0"/>
              <a:t>1</a:t>
            </a:fld>
            <a:endParaRPr lang="en-US" dirty="0"/>
          </a:p>
        </p:txBody>
      </p:sp>
    </p:spTree>
    <p:extLst>
      <p:ext uri="{BB962C8B-B14F-4D97-AF65-F5344CB8AC3E}">
        <p14:creationId xmlns:p14="http://schemas.microsoft.com/office/powerpoint/2010/main" val="2865696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Spend about a minute or two on this.</a:t>
            </a:r>
          </a:p>
          <a:p>
            <a:endParaRPr lang="en-US" dirty="0"/>
          </a:p>
        </p:txBody>
      </p:sp>
      <p:sp>
        <p:nvSpPr>
          <p:cNvPr id="4" name="Slide Number Placeholder 3"/>
          <p:cNvSpPr>
            <a:spLocks noGrp="1"/>
          </p:cNvSpPr>
          <p:nvPr>
            <p:ph type="sldNum" sz="quarter" idx="5"/>
          </p:nvPr>
        </p:nvSpPr>
        <p:spPr/>
        <p:txBody>
          <a:bodyPr/>
          <a:lstStyle/>
          <a:p>
            <a:fld id="{CA9FA105-AC82-4278-8D59-71DF184044BB}" type="slidenum">
              <a:rPr lang="en-US" smtClean="0"/>
              <a:t>3</a:t>
            </a:fld>
            <a:endParaRPr lang="en-US" dirty="0"/>
          </a:p>
        </p:txBody>
      </p:sp>
    </p:spTree>
    <p:extLst>
      <p:ext uri="{BB962C8B-B14F-4D97-AF65-F5344CB8AC3E}">
        <p14:creationId xmlns:p14="http://schemas.microsoft.com/office/powerpoint/2010/main" val="2396016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digital age we have access to more technology than ever and understanding how to utilize this technology is an important skill for students. </a:t>
            </a:r>
          </a:p>
          <a:p>
            <a:endParaRPr lang="en-US" dirty="0"/>
          </a:p>
          <a:p>
            <a:r>
              <a:rPr lang="en-US" dirty="0"/>
              <a:t>ALA (American Library Association)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Defines Digital Literacy as the </a:t>
            </a:r>
            <a:r>
              <a:rPr lang="en-US" i="1" dirty="0"/>
              <a:t>Ability to use information and communication technologies to find, evaluate, create and communicate information </a:t>
            </a:r>
          </a:p>
          <a:p>
            <a:endParaRPr lang="en-US" dirty="0"/>
          </a:p>
          <a:p>
            <a:r>
              <a:rPr lang="en-US" dirty="0"/>
              <a:t>In order for students to be successful learners they need to understand technology and how to use it effectively, efficiently and ethically. Instructors need to help students develop the ability, or skills to communicate and collaborate using online using tools such as email, forums, social media or video conferencing resources e.g. Zoom or Teams</a:t>
            </a:r>
          </a:p>
          <a:p>
            <a:endParaRPr lang="en-US" dirty="0"/>
          </a:p>
          <a:p>
            <a:r>
              <a:rPr lang="en-US" dirty="0"/>
              <a:t>In the online environment, students need to understand what measures to take to protect their information, including privacy settings, passwords, and an understanding of cloud-based storage. Digital Literacy also includes the sub-topic of Digital Citizenship, how to properly use social media tools for discussion and also respect other people’s privacy and ideas. (e.g. citing sources properly).</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A9FA105-AC82-4278-8D59-71DF184044BB}" type="slidenum">
              <a:rPr lang="en-US" smtClean="0"/>
              <a:t>6</a:t>
            </a:fld>
            <a:endParaRPr lang="en-US" dirty="0"/>
          </a:p>
        </p:txBody>
      </p:sp>
    </p:spTree>
    <p:extLst>
      <p:ext uri="{BB962C8B-B14F-4D97-AF65-F5344CB8AC3E}">
        <p14:creationId xmlns:p14="http://schemas.microsoft.com/office/powerpoint/2010/main" val="1643680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LinkedIn Learning Library has specific courses that teach these skills on topics such as digital citizenship, information literacy and digital medial foundations. LiL also provides access to courses where students can learn about new technologies related to topics such as video editing, audio editing, web development and more. </a:t>
            </a:r>
          </a:p>
        </p:txBody>
      </p:sp>
      <p:sp>
        <p:nvSpPr>
          <p:cNvPr id="4" name="Slide Number Placeholder 3"/>
          <p:cNvSpPr>
            <a:spLocks noGrp="1"/>
          </p:cNvSpPr>
          <p:nvPr>
            <p:ph type="sldNum" sz="quarter" idx="5"/>
          </p:nvPr>
        </p:nvSpPr>
        <p:spPr/>
        <p:txBody>
          <a:bodyPr/>
          <a:lstStyle/>
          <a:p>
            <a:fld id="{CA9FA105-AC82-4278-8D59-71DF184044BB}" type="slidenum">
              <a:rPr lang="en-US" smtClean="0"/>
              <a:t>7</a:t>
            </a:fld>
            <a:endParaRPr lang="en-US" dirty="0"/>
          </a:p>
        </p:txBody>
      </p:sp>
    </p:spTree>
    <p:extLst>
      <p:ext uri="{BB962C8B-B14F-4D97-AF65-F5344CB8AC3E}">
        <p14:creationId xmlns:p14="http://schemas.microsoft.com/office/powerpoint/2010/main" val="328180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If you are providing an assignment using digital media, ensure you communicate your expectations using clearly defined rubrics</a:t>
            </a:r>
          </a:p>
          <a:p>
            <a:pPr lvl="1"/>
            <a:r>
              <a:rPr lang="en-US" dirty="0"/>
              <a:t>Encourage students to make coursework high enough quality they can use these projects in portfolios that might help them when seeking employment</a:t>
            </a:r>
          </a:p>
          <a:p>
            <a:endParaRPr lang="en-US" dirty="0"/>
          </a:p>
        </p:txBody>
      </p:sp>
      <p:sp>
        <p:nvSpPr>
          <p:cNvPr id="4" name="Slide Number Placeholder 3"/>
          <p:cNvSpPr>
            <a:spLocks noGrp="1"/>
          </p:cNvSpPr>
          <p:nvPr>
            <p:ph type="sldNum" sz="quarter" idx="5"/>
          </p:nvPr>
        </p:nvSpPr>
        <p:spPr/>
        <p:txBody>
          <a:bodyPr/>
          <a:lstStyle/>
          <a:p>
            <a:fld id="{CA9FA105-AC82-4278-8D59-71DF184044BB}" type="slidenum">
              <a:rPr lang="en-US" smtClean="0"/>
              <a:t>8</a:t>
            </a:fld>
            <a:endParaRPr lang="en-US" dirty="0"/>
          </a:p>
        </p:txBody>
      </p:sp>
    </p:spTree>
    <p:extLst>
      <p:ext uri="{BB962C8B-B14F-4D97-AF65-F5344CB8AC3E}">
        <p14:creationId xmlns:p14="http://schemas.microsoft.com/office/powerpoint/2010/main" val="618802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9FA105-AC82-4278-8D59-71DF184044BB}" type="slidenum">
              <a:rPr lang="en-US" smtClean="0"/>
              <a:t>10</a:t>
            </a:fld>
            <a:endParaRPr lang="en-US" dirty="0"/>
          </a:p>
        </p:txBody>
      </p:sp>
    </p:spTree>
    <p:extLst>
      <p:ext uri="{BB962C8B-B14F-4D97-AF65-F5344CB8AC3E}">
        <p14:creationId xmlns:p14="http://schemas.microsoft.com/office/powerpoint/2010/main" val="176451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9FA105-AC82-4278-8D59-71DF184044BB}" type="slidenum">
              <a:rPr lang="en-US" smtClean="0"/>
              <a:t>11</a:t>
            </a:fld>
            <a:endParaRPr lang="en-US" dirty="0"/>
          </a:p>
        </p:txBody>
      </p:sp>
    </p:spTree>
    <p:extLst>
      <p:ext uri="{BB962C8B-B14F-4D97-AF65-F5344CB8AC3E}">
        <p14:creationId xmlns:p14="http://schemas.microsoft.com/office/powerpoint/2010/main" val="936170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9FA105-AC82-4278-8D59-71DF184044BB}" type="slidenum">
              <a:rPr lang="en-US" smtClean="0"/>
              <a:t>12</a:t>
            </a:fld>
            <a:endParaRPr lang="en-US" dirty="0"/>
          </a:p>
        </p:txBody>
      </p:sp>
    </p:spTree>
    <p:extLst>
      <p:ext uri="{BB962C8B-B14F-4D97-AF65-F5344CB8AC3E}">
        <p14:creationId xmlns:p14="http://schemas.microsoft.com/office/powerpoint/2010/main" val="2091783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5/17/2021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24791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6396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349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4036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5/17/2021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968593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28692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5/17/2021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2819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2886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602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5/17/2021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2886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5/17/2021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41319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5/17/2021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03299281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7" r:id="rId5"/>
    <p:sldLayoutId id="2147483662" r:id="rId6"/>
    <p:sldLayoutId id="2147483663" r:id="rId7"/>
    <p:sldLayoutId id="2147483664" r:id="rId8"/>
    <p:sldLayoutId id="2147483665" r:id="rId9"/>
    <p:sldLayoutId id="2147483666" r:id="rId10"/>
    <p:sldLayoutId id="2147483668" r:id="rId11"/>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inkedin.com/learning-login/share?account=56982905&amp;forceAccount=true&amp;redirect=https%3A%2F%2Fwww.linkedin.com%2Flearning%2Fcollections%2F6799859466914418688%3Ftrk%3Dshare_collection_url%26shareId%3DDjCX%252BvVgRSGzl%252FVHJBYvfg%253D%253D&amp;auth=tru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linkedin@mcmaster.ca" TargetMode="External"/><Relationship Id="rId5" Type="http://schemas.openxmlformats.org/officeDocument/2006/relationships/hyperlink" Target="https://uts.mcmaster.ca/services/teaching-and-learning/linkedin-learning/" TargetMode="External"/><Relationship Id="rId4" Type="http://schemas.openxmlformats.org/officeDocument/2006/relationships/hyperlink" Target="https://www.linkedin.com/learning-login/share?account=56982905&amp;forceAccount=true&amp;redirect=https%3A%2F%2Fwww.linkedin.com%2Flearning%2Fcollections%2F6737303727235043328%3Ftrk%3Dshare_collection_url%26shareId%3DGQSQAQgdQr%252Bh3mqliDsrUA%253D%253D&amp;auth=tru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file:///C:\Users\user\OneDrive\Documents\LinkedIn%20Learning\LinkedIn%20Learning%20Monthly%20Challengees\LiLMayChallenge_MindsetMatter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i.mcmaster.ca/request-support/" TargetMode="External"/><Relationship Id="rId5" Type="http://schemas.openxmlformats.org/officeDocument/2006/relationships/hyperlink" Target="mailto:linkedin@mcmaster.ca" TargetMode="External"/><Relationship Id="rId4" Type="http://schemas.openxmlformats.org/officeDocument/2006/relationships/hyperlink" Target="mailto:anjean@mcmaster.ca"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linkedin.com/learning-login/share?account=56982905&amp;forceAccount=false&amp;redirect=https%3A%2F%2Fwww.linkedin.com%2Flearning%2Fonline-video-content-strategy%2Fvideo-editing%3Ftrk%3Dshare_video_url%26shareId%3D4hT2rpHeQZW09ZX3Ob3iFw%253D%253D&amp;auth=true" TargetMode="External"/><Relationship Id="rId3" Type="http://schemas.openxmlformats.org/officeDocument/2006/relationships/hyperlink" Target="https://www.linkedin.com/learning-login/share?account=56982905&amp;forceAccount=false&amp;redirect=https%3A%2F%2Fwww.linkedin.com%2Flearning%2Finformation-literacy%3Ftrk%3Dshare_ent_url%26shareId%3D0OEwTuPgTQWFWebNFpHdPQ%253D%253D&amp;auth=true" TargetMode="External"/><Relationship Id="rId7" Type="http://schemas.openxmlformats.org/officeDocument/2006/relationships/hyperlink" Target="https://www.linkedin.com/learning-login/share?account=56982905&amp;forceAccount=false&amp;redirect=https%3A%2F%2Fwww.linkedin.com%2Flearning%2Fdigital-media-foundations%3Ftrk%3Dshare_ent_url%26shareId%3DDvZQRPvwQGmN0pEdwrM8tg%253D%253D&amp;auth=tru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linkedin.com/learning-login/share?account=56982905&amp;forceAccount=false&amp;redirect=https%3A%2F%2Fwww.linkedin.com%2Flearning%2Fdigital-citizenship%2Fwhat-is-digital-citizenship%3Ftrk%3Dshare_video_url%26shareId%3DzaGV3TevQgKpbplHDF29kA%253D%253D&amp;auth=true" TargetMode="External"/><Relationship Id="rId11" Type="http://schemas.openxmlformats.org/officeDocument/2006/relationships/image" Target="../media/image5.jpeg"/><Relationship Id="rId5" Type="http://schemas.openxmlformats.org/officeDocument/2006/relationships/hyperlink" Target="https://www.linkedin.com/learning-login/share?account=56982905&amp;forceAccount=false&amp;redirect=https%3A%2F%2Fwww.linkedin.com%2Flearning%2Fcommunication-in-the-21st-century-classroom%2Fintroduce-digital-literacy-to-your-class%3Ftrk%3Dshare_video_url%26shareId%3DjVOwGW7QSZ%252BsaeOxwfI34w%253D%253D&amp;auth=true" TargetMode="External"/><Relationship Id="rId10" Type="http://schemas.openxmlformats.org/officeDocument/2006/relationships/hyperlink" Target="https://www.linkedin.com/learning-login/share?account=56982905&amp;forceAccount=false&amp;redirect=https%3A%2F%2Fwww.linkedin.com%2Flearning%2Fweb-programming-foundations%3Ftrk%3Dshare_ent_url%26shareId%3D7aBNQPEXSlOVbXfYB9RBDA%253D%253D&amp;auth=true" TargetMode="External"/><Relationship Id="rId4" Type="http://schemas.openxmlformats.org/officeDocument/2006/relationships/hyperlink" Target="https://www.linkedin.com/learning-login/share?account=56982905&amp;forceAccount=false&amp;redirect=https%3A%2F%2Fwww.linkedin.com%2Flearning%2Fteaching-with-linkedin-learning%2Fbuilding-digital-literacy-skills%3Ftrk%3Dshare_video_url%26shareId%3Df1kJ%252B1qlSzCI4XvMm5Iviw%253D%253D&amp;auth=true" TargetMode="External"/><Relationship Id="rId9" Type="http://schemas.openxmlformats.org/officeDocument/2006/relationships/hyperlink" Target="https://www.linkedin.com/learning-login/share?account=56982905&amp;forceAccount=false&amp;redirect=https%3A%2F%2Fwww.linkedin.com%2Flearning%2Fcreating-screen-capture-training%2Fthe-importance-of-audio%3Ftrk%3Dshare_video_url%26shareId%3DMRM%252BiVtJSMmkwolsYl0ysQ%253D%253D&amp;auth=tru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inkedin.com/learning/search?keywords=communication%20foundations&amp;u=56982905&amp;auth=true"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hyperlink" Target="https://www.linkedin.com/learning/search?categoryIds=ALL&amp;contentBy=ALL&amp;continuingEducationUnits=ALL&amp;difficultyLevel=ALL&amp;durations=ALL&amp;entityType=ALL&amp;keywords=information%20literacy%20skills&amp;language=en_US&amp;learningCategoryIds=ALL&amp;purchaseModel=ALL&amp;software=ALL&amp;sortBy=RELEVANCE&amp;sourceUrn=ALL&amp;spellcheck=true&amp;u=56982905&amp;auth=true" TargetMode="External"/><Relationship Id="rId5" Type="http://schemas.openxmlformats.org/officeDocument/2006/relationships/hyperlink" Target="https://www.linkedin.com/learning/search?categoryIds=ALL&amp;contentBy=ALL&amp;continuingEducationUnits=ALL&amp;difficultyLevel=ALL&amp;durations=ALL&amp;entityType=ALL&amp;keywords=effective%20listening&amp;language=en_US&amp;learningCategoryIds=ALL&amp;purchaseModel=ALL&amp;software=ALL&amp;sortBy=RELEVANCE&amp;sourceUrn=ALL&amp;spellcheck=true&amp;u=56982905&amp;auth=true" TargetMode="External"/><Relationship Id="rId4" Type="http://schemas.openxmlformats.org/officeDocument/2006/relationships/hyperlink" Target="https://www.linkedin.com/learning/search?categoryIds=ALL&amp;contentBy=ALL&amp;continuingEducationUnits=ALL&amp;difficultyLevel=ALL&amp;durations=ALL&amp;entityType=ALL&amp;keywords=working%20in%20teams%20%20%2F%20collaboration&amp;language=en_US&amp;learningCategoryIds=ALL&amp;purchaseModel=ALL&amp;software=ALL&amp;sortBy=RELEVANCE&amp;sourceUrn=ALL&amp;spellcheck=true&amp;u=56982905&amp;auth=tr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ight bulb on yellow background with sketched light beams and cord">
            <a:extLst>
              <a:ext uri="{FF2B5EF4-FFF2-40B4-BE49-F238E27FC236}">
                <a16:creationId xmlns:a16="http://schemas.microsoft.com/office/drawing/2014/main" id="{82304538-5EF8-4A16-A222-C0F68E64E598}"/>
              </a:ext>
            </a:extLst>
          </p:cNvPr>
          <p:cNvPicPr>
            <a:picLocks noChangeAspect="1"/>
          </p:cNvPicPr>
          <p:nvPr/>
        </p:nvPicPr>
        <p:blipFill rotWithShape="1">
          <a:blip r:embed="rId3"/>
          <a:srcRect t="8536"/>
          <a:stretch/>
        </p:blipFill>
        <p:spPr>
          <a:xfrm>
            <a:off x="20" y="-839"/>
            <a:ext cx="12191980" cy="6858000"/>
          </a:xfrm>
          <a:prstGeom prst="rect">
            <a:avLst/>
          </a:prstGeom>
        </p:spPr>
      </p:pic>
      <p:sp useBgFill="1">
        <p:nvSpPr>
          <p:cNvPr id="24" name="Rectangle 23">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E0050A2C-1E7B-4A30-9240-EC45B84D4005}"/>
              </a:ext>
            </a:extLst>
          </p:cNvPr>
          <p:cNvSpPr>
            <a:spLocks noGrp="1"/>
          </p:cNvSpPr>
          <p:nvPr>
            <p:ph type="ctrTitle"/>
          </p:nvPr>
        </p:nvSpPr>
        <p:spPr>
          <a:xfrm>
            <a:off x="1771132" y="2091263"/>
            <a:ext cx="8649738" cy="2590800"/>
          </a:xfrm>
        </p:spPr>
        <p:txBody>
          <a:bodyPr vert="horz" lIns="91440" tIns="45720" rIns="91440" bIns="45720" rtlCol="0">
            <a:normAutofit/>
          </a:bodyPr>
          <a:lstStyle/>
          <a:p>
            <a:r>
              <a:rPr lang="en-US" sz="6300" cap="none" spc="0" dirty="0"/>
              <a:t>Using LinkedIn Learning as a Teaching Resource </a:t>
            </a:r>
          </a:p>
        </p:txBody>
      </p:sp>
      <p:sp>
        <p:nvSpPr>
          <p:cNvPr id="3" name="Subtitle 2">
            <a:extLst>
              <a:ext uri="{FF2B5EF4-FFF2-40B4-BE49-F238E27FC236}">
                <a16:creationId xmlns:a16="http://schemas.microsoft.com/office/drawing/2014/main" id="{3D0773F9-B2A5-46EF-8F32-C7881CCD2C39}"/>
              </a:ext>
            </a:extLst>
          </p:cNvPr>
          <p:cNvSpPr>
            <a:spLocks noGrp="1"/>
          </p:cNvSpPr>
          <p:nvPr>
            <p:ph type="subTitle" idx="1"/>
          </p:nvPr>
        </p:nvSpPr>
        <p:spPr>
          <a:xfrm>
            <a:off x="1771130" y="4682062"/>
            <a:ext cx="8652788" cy="457201"/>
          </a:xfrm>
        </p:spPr>
        <p:txBody>
          <a:bodyPr vert="horz" lIns="91440" tIns="45720" rIns="91440" bIns="45720" rtlCol="0">
            <a:normAutofit fontScale="62500" lnSpcReduction="20000"/>
          </a:bodyPr>
          <a:lstStyle/>
          <a:p>
            <a:pPr indent="-182880">
              <a:lnSpc>
                <a:spcPct val="90000"/>
              </a:lnSpc>
              <a:spcAft>
                <a:spcPts val="600"/>
              </a:spcAft>
              <a:buFont typeface="Garamond" pitchFamily="18" charset="0"/>
              <a:buChar char="◦"/>
            </a:pPr>
            <a:endParaRPr lang="en-US" sz="500" dirty="0"/>
          </a:p>
          <a:p>
            <a:pPr indent="-182880">
              <a:lnSpc>
                <a:spcPct val="90000"/>
              </a:lnSpc>
              <a:spcAft>
                <a:spcPts val="600"/>
              </a:spcAft>
              <a:buFont typeface="Garamond" pitchFamily="18" charset="0"/>
              <a:buChar char="◦"/>
            </a:pPr>
            <a:r>
              <a:rPr lang="en-US" sz="500" dirty="0"/>
              <a:t>Teaching &amp; Learning Month, MacPherson Institute</a:t>
            </a:r>
          </a:p>
          <a:p>
            <a:pPr indent="-182880">
              <a:lnSpc>
                <a:spcPct val="90000"/>
              </a:lnSpc>
              <a:spcAft>
                <a:spcPts val="600"/>
              </a:spcAft>
              <a:buFont typeface="Garamond" pitchFamily="18" charset="0"/>
              <a:buChar char="◦"/>
            </a:pPr>
            <a:r>
              <a:rPr lang="en-US" sz="500" dirty="0"/>
              <a:t>May 17, 2021</a:t>
            </a:r>
          </a:p>
          <a:p>
            <a:pPr indent="-182880">
              <a:lnSpc>
                <a:spcPct val="90000"/>
              </a:lnSpc>
              <a:spcAft>
                <a:spcPts val="600"/>
              </a:spcAft>
              <a:buFont typeface="Garamond" pitchFamily="18" charset="0"/>
              <a:buChar char="◦"/>
            </a:pPr>
            <a:r>
              <a:rPr lang="en-US" sz="500" dirty="0"/>
              <a:t>Presenter: Jeannie An, Research Services Librarian</a:t>
            </a:r>
          </a:p>
        </p:txBody>
      </p:sp>
      <p:sp>
        <p:nvSpPr>
          <p:cNvPr id="28" name="Rectangle 27">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0" name="Straight Connector 29">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211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6567B-5E5D-4CBF-B91C-4730BB446131}"/>
              </a:ext>
            </a:extLst>
          </p:cNvPr>
          <p:cNvSpPr>
            <a:spLocks noGrp="1"/>
          </p:cNvSpPr>
          <p:nvPr>
            <p:ph type="title"/>
          </p:nvPr>
        </p:nvSpPr>
        <p:spPr/>
        <p:txBody>
          <a:bodyPr/>
          <a:lstStyle/>
          <a:p>
            <a:r>
              <a:rPr lang="en-US" dirty="0"/>
              <a:t>Where do I begin? </a:t>
            </a:r>
          </a:p>
        </p:txBody>
      </p:sp>
      <p:sp>
        <p:nvSpPr>
          <p:cNvPr id="3" name="Content Placeholder 2">
            <a:extLst>
              <a:ext uri="{FF2B5EF4-FFF2-40B4-BE49-F238E27FC236}">
                <a16:creationId xmlns:a16="http://schemas.microsoft.com/office/drawing/2014/main" id="{EE3A291C-B782-4DFB-BE27-E39DCB9DDA3F}"/>
              </a:ext>
            </a:extLst>
          </p:cNvPr>
          <p:cNvSpPr>
            <a:spLocks noGrp="1"/>
          </p:cNvSpPr>
          <p:nvPr>
            <p:ph idx="1"/>
          </p:nvPr>
        </p:nvSpPr>
        <p:spPr>
          <a:xfrm>
            <a:off x="963261" y="1856721"/>
            <a:ext cx="10161939" cy="4096023"/>
          </a:xfrm>
        </p:spPr>
        <p:txBody>
          <a:bodyPr/>
          <a:lstStyle/>
          <a:p>
            <a:r>
              <a:rPr lang="en-US" dirty="0">
                <a:hlinkClick r:id="rId3"/>
              </a:rPr>
              <a:t>LinkedIn Learning for Faculty and Instructors: </a:t>
            </a:r>
            <a:endParaRPr lang="en-US" dirty="0"/>
          </a:p>
          <a:p>
            <a:pPr lvl="1"/>
            <a:r>
              <a:rPr lang="en-US" dirty="0"/>
              <a:t>Curated list of course and videos to get you started using LiL as an instructor</a:t>
            </a:r>
          </a:p>
          <a:p>
            <a:pPr lvl="1"/>
            <a:endParaRPr lang="en-US" dirty="0"/>
          </a:p>
          <a:p>
            <a:r>
              <a:rPr lang="en-US" dirty="0"/>
              <a:t>Importance of Self-care and Healthy Wellness </a:t>
            </a:r>
          </a:p>
          <a:p>
            <a:pPr lvl="1"/>
            <a:r>
              <a:rPr lang="en-US" dirty="0">
                <a:hlinkClick r:id="rId4"/>
              </a:rPr>
              <a:t>Healthy Wellness Recommendations for McMaster</a:t>
            </a:r>
            <a:endParaRPr lang="en-US" dirty="0"/>
          </a:p>
          <a:p>
            <a:pPr marL="274320" lvl="1" indent="0">
              <a:buNone/>
            </a:pPr>
            <a:r>
              <a:rPr lang="en-US" dirty="0"/>
              <a:t>   collection of courses to support healthy wellness </a:t>
            </a:r>
          </a:p>
          <a:p>
            <a:pPr marL="274320" lvl="1" indent="0">
              <a:buNone/>
            </a:pPr>
            <a:endParaRPr lang="en-US" dirty="0"/>
          </a:p>
          <a:p>
            <a:r>
              <a:rPr lang="en-US" dirty="0">
                <a:hlinkClick r:id="rId5"/>
              </a:rPr>
              <a:t>LinkedIn Learning </a:t>
            </a:r>
            <a:r>
              <a:rPr lang="en-US" dirty="0"/>
              <a:t>Login Page: </a:t>
            </a:r>
          </a:p>
          <a:p>
            <a:pPr lvl="1"/>
            <a:r>
              <a:rPr lang="en-US" dirty="0"/>
              <a:t>Use your MAC ID to login</a:t>
            </a:r>
          </a:p>
          <a:p>
            <a:pPr marL="274320" lvl="1" indent="0">
              <a:buNone/>
            </a:pPr>
            <a:endParaRPr lang="en-US" dirty="0"/>
          </a:p>
          <a:p>
            <a:r>
              <a:rPr lang="en-US" dirty="0"/>
              <a:t>Email: </a:t>
            </a:r>
            <a:r>
              <a:rPr lang="en-US" dirty="0">
                <a:hlinkClick r:id="rId6"/>
              </a:rPr>
              <a:t>linkedin@mcmaster.ca</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95184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A0EC4-0225-44B7-93CB-BC50DCC6155D}"/>
              </a:ext>
            </a:extLst>
          </p:cNvPr>
          <p:cNvSpPr>
            <a:spLocks noGrp="1"/>
          </p:cNvSpPr>
          <p:nvPr>
            <p:ph type="title"/>
          </p:nvPr>
        </p:nvSpPr>
        <p:spPr/>
        <p:txBody>
          <a:bodyPr/>
          <a:lstStyle/>
          <a:p>
            <a:r>
              <a:rPr lang="en-US" dirty="0"/>
              <a:t>Upcoming LiL Events</a:t>
            </a:r>
          </a:p>
        </p:txBody>
      </p:sp>
      <p:sp>
        <p:nvSpPr>
          <p:cNvPr id="3" name="Content Placeholder 2">
            <a:extLst>
              <a:ext uri="{FF2B5EF4-FFF2-40B4-BE49-F238E27FC236}">
                <a16:creationId xmlns:a16="http://schemas.microsoft.com/office/drawing/2014/main" id="{8A13BAD5-8F02-45F7-B4DB-8787C00E5A1C}"/>
              </a:ext>
            </a:extLst>
          </p:cNvPr>
          <p:cNvSpPr>
            <a:spLocks noGrp="1"/>
          </p:cNvSpPr>
          <p:nvPr>
            <p:ph idx="1"/>
          </p:nvPr>
        </p:nvSpPr>
        <p:spPr/>
        <p:txBody>
          <a:bodyPr/>
          <a:lstStyle/>
          <a:p>
            <a:pPr marL="0" indent="0">
              <a:buNone/>
            </a:pPr>
            <a:r>
              <a:rPr lang="en-US" dirty="0">
                <a:hlinkClick r:id="rId3"/>
              </a:rPr>
              <a:t>LinkedIn Learning May Challenge</a:t>
            </a:r>
            <a:r>
              <a:rPr lang="en-US" dirty="0"/>
              <a:t>: Mindset Matters</a:t>
            </a:r>
          </a:p>
          <a:p>
            <a:pPr marL="0" indent="0">
              <a:buNone/>
            </a:pPr>
            <a:r>
              <a:rPr lang="en-US" dirty="0"/>
              <a:t>Monthly challenge in May focuses on the power of positive thinking and how to foster a growth mindset. Each day, spend less than 5 minutes to keep and stay positive!  </a:t>
            </a:r>
          </a:p>
          <a:p>
            <a:pPr marL="0" indent="0">
              <a:buNone/>
            </a:pPr>
            <a:endParaRPr lang="en-US" dirty="0"/>
          </a:p>
          <a:p>
            <a:pPr marL="0" indent="0">
              <a:buNone/>
            </a:pPr>
            <a:r>
              <a:rPr lang="en-US" dirty="0"/>
              <a:t>For more information on LiL or to book a personalized LiL consultation, contact Jeannie An, McMaster LinkedIn Learning Campus Coordinator: </a:t>
            </a:r>
            <a:r>
              <a:rPr lang="en-US" dirty="0">
                <a:hlinkClick r:id="rId4"/>
              </a:rPr>
              <a:t>anjean@mcmaster.ca</a:t>
            </a:r>
            <a:r>
              <a:rPr lang="en-US" dirty="0"/>
              <a:t> or email: </a:t>
            </a:r>
            <a:r>
              <a:rPr lang="en-US" dirty="0">
                <a:hlinkClick r:id="rId5"/>
              </a:rPr>
              <a:t>linkedin@mcmaster.ca</a:t>
            </a:r>
            <a:endParaRPr lang="en-US" dirty="0"/>
          </a:p>
          <a:p>
            <a:pPr marL="0" indent="0">
              <a:buNone/>
            </a:pPr>
            <a:endParaRPr lang="en-US" dirty="0"/>
          </a:p>
          <a:p>
            <a:pPr marL="0" indent="0">
              <a:buNone/>
            </a:pPr>
            <a:r>
              <a:rPr lang="en-US" dirty="0"/>
              <a:t>If you need assistance with using </a:t>
            </a:r>
            <a:r>
              <a:rPr lang="en-US" dirty="0" err="1"/>
              <a:t>LiL</a:t>
            </a:r>
            <a:r>
              <a:rPr lang="en-US" dirty="0"/>
              <a:t> as a pedagogy tool, please contact </a:t>
            </a:r>
            <a:r>
              <a:rPr lang="en-US" dirty="0">
                <a:hlinkClick r:id="rId6"/>
              </a:rPr>
              <a:t>MacPherson Institute</a:t>
            </a:r>
            <a:r>
              <a:rPr lang="en-US" dirty="0"/>
              <a:t> on ways to incorporate </a:t>
            </a:r>
            <a:r>
              <a:rPr lang="en-US" dirty="0" err="1"/>
              <a:t>LiL</a:t>
            </a:r>
            <a:r>
              <a:rPr lang="en-US" dirty="0"/>
              <a:t> content into your course.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9693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87A6A-30D5-49E7-957C-F3699160441C}"/>
              </a:ext>
            </a:extLst>
          </p:cNvPr>
          <p:cNvSpPr>
            <a:spLocks noGrp="1"/>
          </p:cNvSpPr>
          <p:nvPr>
            <p:ph type="title"/>
          </p:nvPr>
        </p:nvSpPr>
        <p:spPr/>
        <p:txBody>
          <a:bodyPr/>
          <a:lstStyle/>
          <a:p>
            <a:pPr algn="ctr"/>
            <a:r>
              <a:rPr lang="en-US" dirty="0"/>
              <a:t>Thank you </a:t>
            </a:r>
          </a:p>
        </p:txBody>
      </p:sp>
      <p:pic>
        <p:nvPicPr>
          <p:cNvPr id="3074" name="Picture 2" descr="100 Questions &amp; Answers on Collaboration &amp; Communities | by Stan Garfield |  Medium">
            <a:extLst>
              <a:ext uri="{FF2B5EF4-FFF2-40B4-BE49-F238E27FC236}">
                <a16:creationId xmlns:a16="http://schemas.microsoft.com/office/drawing/2014/main" id="{195EE486-5A0A-4540-9E51-82B8A1431F9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16005" y="2232212"/>
            <a:ext cx="8278254" cy="3473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10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49D4BEA6-D3CE-46E0-8158-EE51D59F1666}"/>
              </a:ext>
            </a:extLst>
          </p:cNvPr>
          <p:cNvSpPr>
            <a:spLocks noGrp="1"/>
          </p:cNvSpPr>
          <p:nvPr>
            <p:ph type="title"/>
          </p:nvPr>
        </p:nvSpPr>
        <p:spPr>
          <a:xfrm>
            <a:off x="1066800" y="642594"/>
            <a:ext cx="10058400" cy="1371600"/>
          </a:xfrm>
        </p:spPr>
        <p:txBody>
          <a:bodyPr>
            <a:normAutofit/>
          </a:bodyPr>
          <a:lstStyle/>
          <a:p>
            <a:pPr algn="ctr"/>
            <a:r>
              <a:rPr lang="en-US" dirty="0"/>
              <a:t>Agenda</a:t>
            </a:r>
          </a:p>
        </p:txBody>
      </p:sp>
      <p:graphicFrame>
        <p:nvGraphicFramePr>
          <p:cNvPr id="5" name="Content Placeholder 2">
            <a:extLst>
              <a:ext uri="{FF2B5EF4-FFF2-40B4-BE49-F238E27FC236}">
                <a16:creationId xmlns:a16="http://schemas.microsoft.com/office/drawing/2014/main" id="{AF49F007-E596-4122-9BE5-FC1FAE946DF0}"/>
              </a:ext>
            </a:extLst>
          </p:cNvPr>
          <p:cNvGraphicFramePr>
            <a:graphicFrameLocks noGrp="1"/>
          </p:cNvGraphicFramePr>
          <p:nvPr>
            <p:ph idx="1"/>
            <p:extLst>
              <p:ext uri="{D42A27DB-BD31-4B8C-83A1-F6EECF244321}">
                <p14:modId xmlns:p14="http://schemas.microsoft.com/office/powerpoint/2010/main" val="2093656713"/>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471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03EA-2FA5-4209-8ADD-FBCF815F260C}"/>
              </a:ext>
            </a:extLst>
          </p:cNvPr>
          <p:cNvSpPr>
            <a:spLocks noGrp="1"/>
          </p:cNvSpPr>
          <p:nvPr>
            <p:ph type="title"/>
          </p:nvPr>
        </p:nvSpPr>
        <p:spPr/>
        <p:txBody>
          <a:bodyPr/>
          <a:lstStyle/>
          <a:p>
            <a:r>
              <a:rPr lang="en-US" dirty="0"/>
              <a:t>Poll Questions – answer in the chat</a:t>
            </a:r>
          </a:p>
        </p:txBody>
      </p:sp>
      <p:sp>
        <p:nvSpPr>
          <p:cNvPr id="3" name="Content Placeholder 2">
            <a:extLst>
              <a:ext uri="{FF2B5EF4-FFF2-40B4-BE49-F238E27FC236}">
                <a16:creationId xmlns:a16="http://schemas.microsoft.com/office/drawing/2014/main" id="{7D58B737-115D-4D31-880F-957A4BD92D5C}"/>
              </a:ext>
            </a:extLst>
          </p:cNvPr>
          <p:cNvSpPr>
            <a:spLocks noGrp="1"/>
          </p:cNvSpPr>
          <p:nvPr>
            <p:ph idx="1"/>
          </p:nvPr>
        </p:nvSpPr>
        <p:spPr/>
        <p:txBody>
          <a:bodyPr/>
          <a:lstStyle/>
          <a:p>
            <a:pPr marL="0" indent="0">
              <a:buNone/>
            </a:pPr>
            <a:r>
              <a:rPr lang="en-US" dirty="0"/>
              <a:t>1. Have you used LinkedIn Learning (or Lynda.com) while you have been at </a:t>
            </a:r>
            <a:r>
              <a:rPr lang="en-US"/>
              <a:t>McMaster?</a:t>
            </a:r>
            <a:endParaRPr lang="en-US" dirty="0"/>
          </a:p>
          <a:p>
            <a:pPr marL="0" indent="0">
              <a:buNone/>
            </a:pPr>
            <a:endParaRPr lang="en-US" dirty="0"/>
          </a:p>
          <a:p>
            <a:pPr marL="0" indent="0">
              <a:buNone/>
            </a:pPr>
            <a:r>
              <a:rPr lang="en-US" dirty="0"/>
              <a:t>2. What faculty or department are affiliated with?</a:t>
            </a:r>
          </a:p>
          <a:p>
            <a:pPr marL="0" indent="0">
              <a:buNone/>
            </a:pPr>
            <a:endParaRPr lang="en-US" dirty="0"/>
          </a:p>
          <a:p>
            <a:pPr marL="0" indent="0">
              <a:buNone/>
            </a:pPr>
            <a:r>
              <a:rPr lang="en-US" dirty="0"/>
              <a:t>Please submit answers in the chat. </a:t>
            </a:r>
          </a:p>
        </p:txBody>
      </p:sp>
    </p:spTree>
    <p:extLst>
      <p:ext uri="{BB962C8B-B14F-4D97-AF65-F5344CB8AC3E}">
        <p14:creationId xmlns:p14="http://schemas.microsoft.com/office/powerpoint/2010/main" val="1879499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Glasses on top of a book">
            <a:extLst>
              <a:ext uri="{FF2B5EF4-FFF2-40B4-BE49-F238E27FC236}">
                <a16:creationId xmlns:a16="http://schemas.microsoft.com/office/drawing/2014/main" id="{080B19EA-B1D7-4B47-8545-056CEA824E41}"/>
              </a:ext>
            </a:extLst>
          </p:cNvPr>
          <p:cNvPicPr>
            <a:picLocks noChangeAspect="1"/>
          </p:cNvPicPr>
          <p:nvPr/>
        </p:nvPicPr>
        <p:blipFill rotWithShape="1">
          <a:blip r:embed="rId2"/>
          <a:srcRect l="6456" r="31788" b="-1"/>
          <a:stretch/>
        </p:blipFill>
        <p:spPr>
          <a:xfrm>
            <a:off x="20" y="10"/>
            <a:ext cx="6392647" cy="6857990"/>
          </a:xfrm>
          <a:prstGeom prst="rect">
            <a:avLst/>
          </a:prstGeom>
        </p:spPr>
      </p:pic>
      <p:sp>
        <p:nvSpPr>
          <p:cNvPr id="11" name="Rectangle 10">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32AE96-1DAB-4FB6-991F-3638B77226F1}"/>
              </a:ext>
            </a:extLst>
          </p:cNvPr>
          <p:cNvSpPr>
            <a:spLocks noGrp="1"/>
          </p:cNvSpPr>
          <p:nvPr>
            <p:ph type="title"/>
          </p:nvPr>
        </p:nvSpPr>
        <p:spPr>
          <a:xfrm>
            <a:off x="7064082" y="642594"/>
            <a:ext cx="4472921" cy="1371600"/>
          </a:xfrm>
        </p:spPr>
        <p:txBody>
          <a:bodyPr>
            <a:normAutofit/>
          </a:bodyPr>
          <a:lstStyle/>
          <a:p>
            <a:r>
              <a:rPr lang="en-US" sz="4000" dirty="0"/>
              <a:t>What is LinkedIn Learning (LiL)?</a:t>
            </a:r>
          </a:p>
        </p:txBody>
      </p:sp>
      <p:sp>
        <p:nvSpPr>
          <p:cNvPr id="3" name="Content Placeholder 2">
            <a:extLst>
              <a:ext uri="{FF2B5EF4-FFF2-40B4-BE49-F238E27FC236}">
                <a16:creationId xmlns:a16="http://schemas.microsoft.com/office/drawing/2014/main" id="{6B282DE5-A3FC-446E-A4E4-AD068E680EC7}"/>
              </a:ext>
            </a:extLst>
          </p:cNvPr>
          <p:cNvSpPr>
            <a:spLocks noGrp="1"/>
          </p:cNvSpPr>
          <p:nvPr>
            <p:ph idx="1"/>
          </p:nvPr>
        </p:nvSpPr>
        <p:spPr>
          <a:xfrm>
            <a:off x="7064082" y="2103120"/>
            <a:ext cx="4472922" cy="3931920"/>
          </a:xfrm>
        </p:spPr>
        <p:txBody>
          <a:bodyPr>
            <a:normAutofit/>
          </a:bodyPr>
          <a:lstStyle/>
          <a:p>
            <a:pPr marL="0" indent="0">
              <a:lnSpc>
                <a:spcPct val="90000"/>
              </a:lnSpc>
              <a:buNone/>
            </a:pPr>
            <a:r>
              <a:rPr lang="en-US" sz="1400" b="0" i="0" dirty="0">
                <a:effectLst/>
                <a:latin typeface="Lato" panose="020F0502020204030203" pitchFamily="34" charset="0"/>
              </a:rPr>
              <a:t>LinkedIn Learning is a video-based training library where users can access online learning modules to build specific skills and achieve personal and professional goals. </a:t>
            </a:r>
            <a:endParaRPr lang="en-US" sz="1400" dirty="0">
              <a:latin typeface="Lato" panose="020F0502020204030203" pitchFamily="34" charset="0"/>
            </a:endParaRPr>
          </a:p>
          <a:p>
            <a:pPr marL="0" indent="0">
              <a:lnSpc>
                <a:spcPct val="90000"/>
              </a:lnSpc>
              <a:buNone/>
            </a:pPr>
            <a:endParaRPr lang="en-US" sz="1400" b="0" i="0" dirty="0">
              <a:effectLst/>
              <a:latin typeface="Lato" panose="020F0502020204030203" pitchFamily="34" charset="0"/>
            </a:endParaRPr>
          </a:p>
          <a:p>
            <a:pPr marL="0" indent="0">
              <a:lnSpc>
                <a:spcPct val="90000"/>
              </a:lnSpc>
              <a:buNone/>
            </a:pPr>
            <a:r>
              <a:rPr lang="en-US" sz="1400" b="0" i="0" dirty="0">
                <a:effectLst/>
                <a:latin typeface="Lato" panose="020F0502020204030203" pitchFamily="34" charset="0"/>
              </a:rPr>
              <a:t>Benefits of LiL include: </a:t>
            </a:r>
          </a:p>
          <a:p>
            <a:pPr>
              <a:lnSpc>
                <a:spcPct val="90000"/>
              </a:lnSpc>
            </a:pPr>
            <a:r>
              <a:rPr lang="en-US" sz="1400" b="0" i="0" dirty="0">
                <a:effectLst/>
                <a:latin typeface="Lato" panose="020F0502020204030203" pitchFamily="34" charset="0"/>
              </a:rPr>
              <a:t>Just</a:t>
            </a:r>
            <a:r>
              <a:rPr lang="en-US" sz="1400" dirty="0">
                <a:latin typeface="Lato" panose="020F0502020204030203" pitchFamily="34" charset="0"/>
              </a:rPr>
              <a:t>-in-time training, to supplement in-class courses </a:t>
            </a:r>
          </a:p>
          <a:p>
            <a:pPr>
              <a:lnSpc>
                <a:spcPct val="90000"/>
              </a:lnSpc>
            </a:pPr>
            <a:r>
              <a:rPr lang="en-US" sz="1400" b="0" i="0" dirty="0">
                <a:effectLst/>
                <a:latin typeface="Lato" panose="020F0502020204030203" pitchFamily="34" charset="0"/>
              </a:rPr>
              <a:t>Over 13,000 online modules (courses, videos, podcasts, blogs, and more) including learning software, IT, business skills and digital literacy skills</a:t>
            </a:r>
          </a:p>
          <a:p>
            <a:pPr>
              <a:lnSpc>
                <a:spcPct val="90000"/>
              </a:lnSpc>
            </a:pPr>
            <a:r>
              <a:rPr lang="en-US" sz="1400" b="0" i="0" dirty="0">
                <a:effectLst/>
                <a:latin typeface="Lato" panose="020F0502020204030203" pitchFamily="34" charset="0"/>
              </a:rPr>
              <a:t>Taught by experts in their fields who are passionate about teaching</a:t>
            </a:r>
          </a:p>
          <a:p>
            <a:pPr>
              <a:lnSpc>
                <a:spcPct val="90000"/>
              </a:lnSpc>
            </a:pPr>
            <a:r>
              <a:rPr lang="en-US" sz="1400" dirty="0">
                <a:latin typeface="Lato" panose="020F0502020204030203" pitchFamily="34" charset="0"/>
              </a:rPr>
              <a:t>View</a:t>
            </a:r>
            <a:r>
              <a:rPr lang="en-US" sz="1400" b="0" i="0" dirty="0">
                <a:effectLst/>
                <a:latin typeface="Lato" panose="020F0502020204030203" pitchFamily="34" charset="0"/>
              </a:rPr>
              <a:t> from </a:t>
            </a:r>
            <a:r>
              <a:rPr lang="en-US" sz="1400" dirty="0">
                <a:latin typeface="Lato" panose="020F0502020204030203" pitchFamily="34" charset="0"/>
              </a:rPr>
              <a:t>a computer, tablet, or mobile device </a:t>
            </a:r>
          </a:p>
          <a:p>
            <a:pPr>
              <a:lnSpc>
                <a:spcPct val="90000"/>
              </a:lnSpc>
            </a:pPr>
            <a:r>
              <a:rPr lang="en-US" sz="1400" dirty="0">
                <a:latin typeface="Lato" panose="020F0502020204030203" pitchFamily="34" charset="0"/>
              </a:rPr>
              <a:t>Self-paced and self-directed learning </a:t>
            </a:r>
          </a:p>
          <a:p>
            <a:pPr marL="0" indent="0">
              <a:lnSpc>
                <a:spcPct val="90000"/>
              </a:lnSpc>
              <a:buNone/>
            </a:pPr>
            <a:endParaRPr lang="en-US" sz="1400" dirty="0"/>
          </a:p>
        </p:txBody>
      </p:sp>
    </p:spTree>
    <p:extLst>
      <p:ext uri="{BB962C8B-B14F-4D97-AF65-F5344CB8AC3E}">
        <p14:creationId xmlns:p14="http://schemas.microsoft.com/office/powerpoint/2010/main" val="3153945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A48FC-A5F9-4A72-BDC8-8A139CFA4039}"/>
              </a:ext>
            </a:extLst>
          </p:cNvPr>
          <p:cNvSpPr>
            <a:spLocks noGrp="1"/>
          </p:cNvSpPr>
          <p:nvPr>
            <p:ph type="title"/>
          </p:nvPr>
        </p:nvSpPr>
        <p:spPr>
          <a:xfrm>
            <a:off x="6579450" y="727627"/>
            <a:ext cx="4957553" cy="1645920"/>
          </a:xfrm>
        </p:spPr>
        <p:txBody>
          <a:bodyPr>
            <a:normAutofit/>
          </a:bodyPr>
          <a:lstStyle/>
          <a:p>
            <a:r>
              <a:rPr lang="en-US" dirty="0"/>
              <a:t>What </a:t>
            </a:r>
            <a:r>
              <a:rPr lang="en-US" dirty="0" err="1"/>
              <a:t>LiL</a:t>
            </a:r>
            <a:r>
              <a:rPr lang="en-US" dirty="0"/>
              <a:t> is not</a:t>
            </a:r>
          </a:p>
        </p:txBody>
      </p:sp>
      <p:sp>
        <p:nvSpPr>
          <p:cNvPr id="71" name="Rectangle 70">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73" name="Rectangle 72">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1026" name="Picture 2" descr="Learning Zone High Res Stock Images | Shutterstock">
            <a:extLst>
              <a:ext uri="{FF2B5EF4-FFF2-40B4-BE49-F238E27FC236}">
                <a16:creationId xmlns:a16="http://schemas.microsoft.com/office/drawing/2014/main" id="{F681864C-2419-4AC3-9BAB-9D3C484FC4F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05256" y="1636271"/>
            <a:ext cx="4414438" cy="360362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F8CFD2A-46B4-406D-B222-BC0787CE6E08}"/>
              </a:ext>
            </a:extLst>
          </p:cNvPr>
          <p:cNvSpPr>
            <a:spLocks noGrp="1"/>
          </p:cNvSpPr>
          <p:nvPr>
            <p:ph idx="1"/>
          </p:nvPr>
        </p:nvSpPr>
        <p:spPr>
          <a:xfrm>
            <a:off x="6579450" y="2538919"/>
            <a:ext cx="4957554" cy="3496120"/>
          </a:xfrm>
        </p:spPr>
        <p:txBody>
          <a:bodyPr>
            <a:normAutofit/>
          </a:bodyPr>
          <a:lstStyle/>
          <a:p>
            <a:endParaRPr lang="en-US" dirty="0"/>
          </a:p>
          <a:p>
            <a:r>
              <a:rPr lang="en-US" dirty="0"/>
              <a:t>A substitute for a lecture; you are the subject expert; you create discussion from the </a:t>
            </a:r>
            <a:r>
              <a:rPr lang="en-US" dirty="0" err="1"/>
              <a:t>LiL</a:t>
            </a:r>
            <a:r>
              <a:rPr lang="en-US" dirty="0"/>
              <a:t> topics you select for your students</a:t>
            </a:r>
          </a:p>
          <a:p>
            <a:r>
              <a:rPr lang="en-US" dirty="0"/>
              <a:t>A resource to replace your content</a:t>
            </a:r>
          </a:p>
          <a:p>
            <a:r>
              <a:rPr lang="en-US" dirty="0"/>
              <a:t>A live webcast; it asynchronous; students can view the recordings at their own pace and review over as needed</a:t>
            </a:r>
          </a:p>
          <a:p>
            <a:pPr marL="0" indent="0">
              <a:buNone/>
            </a:pPr>
            <a:endParaRPr lang="en-US" dirty="0"/>
          </a:p>
        </p:txBody>
      </p:sp>
    </p:spTree>
    <p:extLst>
      <p:ext uri="{BB962C8B-B14F-4D97-AF65-F5344CB8AC3E}">
        <p14:creationId xmlns:p14="http://schemas.microsoft.com/office/powerpoint/2010/main" val="61834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0C1E26BC-5DAF-4962-B92F-92012A4930EB}"/>
              </a:ext>
            </a:extLst>
          </p:cNvPr>
          <p:cNvSpPr>
            <a:spLocks noGrp="1"/>
          </p:cNvSpPr>
          <p:nvPr>
            <p:ph type="title"/>
          </p:nvPr>
        </p:nvSpPr>
        <p:spPr>
          <a:xfrm>
            <a:off x="1175512" y="870132"/>
            <a:ext cx="9792208" cy="1527078"/>
          </a:xfrm>
        </p:spPr>
        <p:txBody>
          <a:bodyPr>
            <a:normAutofit/>
          </a:bodyPr>
          <a:lstStyle/>
          <a:p>
            <a:r>
              <a:rPr lang="en-US" dirty="0"/>
              <a:t>Importance of LiL in higher education </a:t>
            </a:r>
          </a:p>
        </p:txBody>
      </p:sp>
      <p:sp>
        <p:nvSpPr>
          <p:cNvPr id="3" name="Content Placeholder 2">
            <a:extLst>
              <a:ext uri="{FF2B5EF4-FFF2-40B4-BE49-F238E27FC236}">
                <a16:creationId xmlns:a16="http://schemas.microsoft.com/office/drawing/2014/main" id="{46B8D762-7E87-42FF-9330-F273765DA9AC}"/>
              </a:ext>
            </a:extLst>
          </p:cNvPr>
          <p:cNvSpPr>
            <a:spLocks noGrp="1"/>
          </p:cNvSpPr>
          <p:nvPr>
            <p:ph idx="1"/>
          </p:nvPr>
        </p:nvSpPr>
        <p:spPr>
          <a:xfrm>
            <a:off x="1175512" y="2557849"/>
            <a:ext cx="9792208" cy="3407862"/>
          </a:xfrm>
        </p:spPr>
        <p:txBody>
          <a:bodyPr>
            <a:normAutofit/>
          </a:bodyPr>
          <a:lstStyle/>
          <a:p>
            <a:pPr marL="0" indent="0">
              <a:buNone/>
            </a:pPr>
            <a:r>
              <a:rPr lang="en-US" dirty="0"/>
              <a:t>ALA (American Library Association) definition of </a:t>
            </a:r>
            <a:r>
              <a:rPr lang="en-US" b="1" dirty="0"/>
              <a:t>Digital Literacy</a:t>
            </a:r>
            <a:r>
              <a:rPr lang="en-US" dirty="0"/>
              <a:t>: </a:t>
            </a:r>
          </a:p>
          <a:p>
            <a:pPr marL="0" indent="0">
              <a:buNone/>
            </a:pPr>
            <a:endParaRPr lang="en-US" dirty="0"/>
          </a:p>
          <a:p>
            <a:pPr marL="0" indent="0">
              <a:buNone/>
            </a:pPr>
            <a:r>
              <a:rPr lang="en-US" i="1" dirty="0"/>
              <a:t>Ability to use information and communication technologies to find, evaluate, create and communicate information </a:t>
            </a:r>
          </a:p>
          <a:p>
            <a:pPr marL="0" indent="0">
              <a:buNone/>
            </a:pPr>
            <a:endParaRPr lang="en-US" i="1" dirty="0"/>
          </a:p>
          <a:p>
            <a:pPr marL="0" indent="0">
              <a:buNone/>
            </a:pPr>
            <a:r>
              <a:rPr lang="en-US" dirty="0"/>
              <a:t>Basic digital fluency skills: </a:t>
            </a:r>
          </a:p>
          <a:p>
            <a:r>
              <a:rPr lang="en-US" dirty="0"/>
              <a:t>Navigate a website</a:t>
            </a:r>
          </a:p>
          <a:p>
            <a:r>
              <a:rPr lang="en-US" dirty="0"/>
              <a:t>Create a spreadsheet</a:t>
            </a:r>
          </a:p>
          <a:p>
            <a:r>
              <a:rPr lang="en-US" dirty="0"/>
              <a:t>Quickly learn a new skills online or to share digital resources </a:t>
            </a:r>
          </a:p>
        </p:txBody>
      </p:sp>
    </p:spTree>
    <p:extLst>
      <p:ext uri="{BB962C8B-B14F-4D97-AF65-F5344CB8AC3E}">
        <p14:creationId xmlns:p14="http://schemas.microsoft.com/office/powerpoint/2010/main" val="3992478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7A80A-1A14-4A9B-A9F9-8AE54D63F8F9}"/>
              </a:ext>
            </a:extLst>
          </p:cNvPr>
          <p:cNvSpPr>
            <a:spLocks noGrp="1"/>
          </p:cNvSpPr>
          <p:nvPr>
            <p:ph type="title"/>
          </p:nvPr>
        </p:nvSpPr>
        <p:spPr/>
        <p:txBody>
          <a:bodyPr/>
          <a:lstStyle/>
          <a:p>
            <a:r>
              <a:rPr lang="en-US" dirty="0"/>
              <a:t>Some LiL content that support Digital Literacy and Technology</a:t>
            </a:r>
          </a:p>
        </p:txBody>
      </p:sp>
      <p:sp>
        <p:nvSpPr>
          <p:cNvPr id="3" name="Content Placeholder 2">
            <a:extLst>
              <a:ext uri="{FF2B5EF4-FFF2-40B4-BE49-F238E27FC236}">
                <a16:creationId xmlns:a16="http://schemas.microsoft.com/office/drawing/2014/main" id="{0E1A467C-C399-4932-A244-5474AB65C4FF}"/>
              </a:ext>
            </a:extLst>
          </p:cNvPr>
          <p:cNvSpPr>
            <a:spLocks noGrp="1"/>
          </p:cNvSpPr>
          <p:nvPr>
            <p:ph idx="1"/>
          </p:nvPr>
        </p:nvSpPr>
        <p:spPr/>
        <p:txBody>
          <a:bodyPr/>
          <a:lstStyle/>
          <a:p>
            <a:endParaRPr lang="en-US" dirty="0">
              <a:hlinkClick r:id="rId3"/>
            </a:endParaRPr>
          </a:p>
          <a:p>
            <a:r>
              <a:rPr lang="en-US" dirty="0">
                <a:hlinkClick r:id="rId3"/>
              </a:rPr>
              <a:t>Information Literacy</a:t>
            </a:r>
            <a:r>
              <a:rPr lang="en-US" dirty="0"/>
              <a:t> (1h 47min)</a:t>
            </a:r>
            <a:endParaRPr lang="en-US" dirty="0">
              <a:hlinkClick r:id="rId4"/>
            </a:endParaRPr>
          </a:p>
          <a:p>
            <a:r>
              <a:rPr lang="en-US" dirty="0">
                <a:hlinkClick r:id="rId4"/>
              </a:rPr>
              <a:t>Building Digital Literacy Skills </a:t>
            </a:r>
            <a:r>
              <a:rPr lang="en-US" dirty="0"/>
              <a:t>(2m 24sec) </a:t>
            </a:r>
            <a:endParaRPr lang="en-US" dirty="0">
              <a:hlinkClick r:id="rId5"/>
            </a:endParaRPr>
          </a:p>
          <a:p>
            <a:r>
              <a:rPr lang="en-US" dirty="0">
                <a:hlinkClick r:id="rId5"/>
              </a:rPr>
              <a:t>Introduce Digital Literacy to your Class </a:t>
            </a:r>
            <a:r>
              <a:rPr lang="en-US" dirty="0"/>
              <a:t>(2m 39sec)</a:t>
            </a:r>
            <a:endParaRPr lang="en-US" dirty="0">
              <a:hlinkClick r:id="rId6"/>
            </a:endParaRPr>
          </a:p>
          <a:p>
            <a:r>
              <a:rPr lang="en-US" dirty="0">
                <a:hlinkClick r:id="rId6"/>
              </a:rPr>
              <a:t>What is Digital Citizenship? </a:t>
            </a:r>
            <a:r>
              <a:rPr lang="en-US" dirty="0"/>
              <a:t>(1m 17sec)</a:t>
            </a:r>
            <a:endParaRPr lang="en-US" dirty="0">
              <a:hlinkClick r:id="rId7"/>
            </a:endParaRPr>
          </a:p>
          <a:p>
            <a:r>
              <a:rPr lang="en-US" dirty="0">
                <a:hlinkClick r:id="rId7"/>
              </a:rPr>
              <a:t>Digital Media Foundations </a:t>
            </a:r>
            <a:r>
              <a:rPr lang="en-US" dirty="0"/>
              <a:t>(2h 14min)</a:t>
            </a:r>
          </a:p>
          <a:p>
            <a:r>
              <a:rPr lang="en-US" dirty="0">
                <a:hlinkClick r:id="rId8"/>
              </a:rPr>
              <a:t>Video Editing </a:t>
            </a:r>
            <a:r>
              <a:rPr lang="en-US" dirty="0"/>
              <a:t>(4m 40sec)</a:t>
            </a:r>
          </a:p>
          <a:p>
            <a:r>
              <a:rPr lang="en-US" dirty="0">
                <a:hlinkClick r:id="rId9"/>
              </a:rPr>
              <a:t>The Importance of Audio </a:t>
            </a:r>
            <a:r>
              <a:rPr lang="en-US" dirty="0"/>
              <a:t>(4m 56sec)</a:t>
            </a:r>
          </a:p>
          <a:p>
            <a:r>
              <a:rPr lang="en-US" dirty="0">
                <a:hlinkClick r:id="rId10"/>
              </a:rPr>
              <a:t>Web Programming Foundations </a:t>
            </a:r>
            <a:r>
              <a:rPr lang="en-US" dirty="0"/>
              <a:t>(58 min) </a:t>
            </a:r>
          </a:p>
          <a:p>
            <a:endParaRPr lang="en-US" dirty="0"/>
          </a:p>
          <a:p>
            <a:endParaRPr lang="en-US" dirty="0"/>
          </a:p>
        </p:txBody>
      </p:sp>
      <p:pic>
        <p:nvPicPr>
          <p:cNvPr id="1026" name="Picture 2" descr="How to Use LinkedIn Learning">
            <a:extLst>
              <a:ext uri="{FF2B5EF4-FFF2-40B4-BE49-F238E27FC236}">
                <a16:creationId xmlns:a16="http://schemas.microsoft.com/office/drawing/2014/main" id="{23E119AE-9942-4430-A4EB-B80F2F7C7A5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98234" y="2461709"/>
            <a:ext cx="4685554" cy="2635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889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257653ED-3377-41B0-9D54-320160996CB8}"/>
              </a:ext>
            </a:extLst>
          </p:cNvPr>
          <p:cNvSpPr>
            <a:spLocks noGrp="1"/>
          </p:cNvSpPr>
          <p:nvPr>
            <p:ph type="title"/>
          </p:nvPr>
        </p:nvSpPr>
        <p:spPr>
          <a:xfrm>
            <a:off x="1175512" y="870132"/>
            <a:ext cx="9792208" cy="1527078"/>
          </a:xfrm>
        </p:spPr>
        <p:txBody>
          <a:bodyPr>
            <a:normAutofit/>
          </a:bodyPr>
          <a:lstStyle/>
          <a:p>
            <a:r>
              <a:rPr lang="en-US" dirty="0"/>
              <a:t>Strategies to incorporate LiL into the classroom</a:t>
            </a:r>
          </a:p>
        </p:txBody>
      </p:sp>
      <p:sp>
        <p:nvSpPr>
          <p:cNvPr id="3" name="Content Placeholder 2">
            <a:extLst>
              <a:ext uri="{FF2B5EF4-FFF2-40B4-BE49-F238E27FC236}">
                <a16:creationId xmlns:a16="http://schemas.microsoft.com/office/drawing/2014/main" id="{A55D38A2-2527-459D-A0C9-9DC0D6BF8A3E}"/>
              </a:ext>
            </a:extLst>
          </p:cNvPr>
          <p:cNvSpPr>
            <a:spLocks noGrp="1"/>
          </p:cNvSpPr>
          <p:nvPr>
            <p:ph idx="1"/>
          </p:nvPr>
        </p:nvSpPr>
        <p:spPr>
          <a:xfrm>
            <a:off x="1175512" y="2557849"/>
            <a:ext cx="9792208" cy="3407862"/>
          </a:xfrm>
        </p:spPr>
        <p:txBody>
          <a:bodyPr>
            <a:normAutofit/>
          </a:bodyPr>
          <a:lstStyle/>
          <a:p>
            <a:r>
              <a:rPr lang="en-US" dirty="0"/>
              <a:t>In your syllabus or course outline, list the programs, technology and skills student need to complete the course</a:t>
            </a:r>
          </a:p>
          <a:p>
            <a:r>
              <a:rPr lang="en-US" dirty="0"/>
              <a:t>Link to LiL content relevant to the required technology or skill (e.g. Excel) so students can learn on their own, if needed (self-directed learning) </a:t>
            </a:r>
          </a:p>
          <a:p>
            <a:r>
              <a:rPr lang="en-US" dirty="0"/>
              <a:t>Create assignments, where students can showcase their understanding of a topic using a digital media resource e.g. creating an executive power point presentation, website, or blog</a:t>
            </a:r>
          </a:p>
          <a:p>
            <a:pPr marL="0" indent="0">
              <a:buNone/>
            </a:pPr>
            <a:endParaRPr lang="en-US" dirty="0"/>
          </a:p>
        </p:txBody>
      </p:sp>
    </p:spTree>
    <p:extLst>
      <p:ext uri="{BB962C8B-B14F-4D97-AF65-F5344CB8AC3E}">
        <p14:creationId xmlns:p14="http://schemas.microsoft.com/office/powerpoint/2010/main" val="1251970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2879A-1FB2-4E0E-90EC-3C234444A2CD}"/>
              </a:ext>
            </a:extLst>
          </p:cNvPr>
          <p:cNvSpPr>
            <a:spLocks noGrp="1"/>
          </p:cNvSpPr>
          <p:nvPr>
            <p:ph type="title"/>
          </p:nvPr>
        </p:nvSpPr>
        <p:spPr>
          <a:xfrm>
            <a:off x="6579450" y="727627"/>
            <a:ext cx="4957553" cy="1645920"/>
          </a:xfrm>
        </p:spPr>
        <p:txBody>
          <a:bodyPr>
            <a:normAutofit/>
          </a:bodyPr>
          <a:lstStyle/>
          <a:p>
            <a:r>
              <a:rPr lang="en-US" dirty="0"/>
              <a:t>Strategies continued</a:t>
            </a:r>
          </a:p>
        </p:txBody>
      </p:sp>
      <p:sp>
        <p:nvSpPr>
          <p:cNvPr id="71" name="Rectangle 70">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73" name="Rectangle 72">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2050" name="Picture 2" descr="10 Team Characteristics for Effective Teamwork | by Mike Schoultz | Medium">
            <a:extLst>
              <a:ext uri="{FF2B5EF4-FFF2-40B4-BE49-F238E27FC236}">
                <a16:creationId xmlns:a16="http://schemas.microsoft.com/office/drawing/2014/main" id="{1B515056-6CF2-4B7D-8385-C0F68572472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05256" y="2113751"/>
            <a:ext cx="4414438" cy="264866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9F0743E-36E9-4763-B199-0B913E61FCD3}"/>
              </a:ext>
            </a:extLst>
          </p:cNvPr>
          <p:cNvSpPr>
            <a:spLocks noGrp="1"/>
          </p:cNvSpPr>
          <p:nvPr>
            <p:ph idx="1"/>
          </p:nvPr>
        </p:nvSpPr>
        <p:spPr>
          <a:xfrm>
            <a:off x="6579450" y="2538919"/>
            <a:ext cx="4957554" cy="3496120"/>
          </a:xfrm>
        </p:spPr>
        <p:txBody>
          <a:bodyPr>
            <a:normAutofit/>
          </a:bodyPr>
          <a:lstStyle/>
          <a:p>
            <a:r>
              <a:rPr lang="en-US" dirty="0"/>
              <a:t>Think of non-technical skills, or soft skills, students will need to complete their assignments</a:t>
            </a:r>
          </a:p>
          <a:p>
            <a:r>
              <a:rPr lang="en-US" dirty="0"/>
              <a:t>Link to relevant soft-skills LiL Content: </a:t>
            </a:r>
          </a:p>
          <a:p>
            <a:pPr lvl="1"/>
            <a:r>
              <a:rPr lang="en-US" dirty="0">
                <a:hlinkClick r:id="rId3"/>
              </a:rPr>
              <a:t>Communication Foundations</a:t>
            </a:r>
            <a:endParaRPr lang="en-US" dirty="0"/>
          </a:p>
          <a:p>
            <a:pPr lvl="1"/>
            <a:r>
              <a:rPr lang="en-US" dirty="0">
                <a:hlinkClick r:id="rId4"/>
              </a:rPr>
              <a:t>Working in Teams / Collaboration</a:t>
            </a:r>
            <a:endParaRPr lang="en-US" dirty="0"/>
          </a:p>
          <a:p>
            <a:pPr lvl="1"/>
            <a:r>
              <a:rPr lang="en-US" dirty="0">
                <a:hlinkClick r:id="rId5"/>
              </a:rPr>
              <a:t>Effective Listening</a:t>
            </a:r>
            <a:endParaRPr lang="en-US" dirty="0"/>
          </a:p>
          <a:p>
            <a:pPr lvl="1"/>
            <a:r>
              <a:rPr lang="en-US" dirty="0">
                <a:hlinkClick r:id="rId6"/>
              </a:rPr>
              <a:t>Information Literacy Skills</a:t>
            </a:r>
            <a:endParaRPr lang="en-US" dirty="0"/>
          </a:p>
          <a:p>
            <a:pPr lvl="1"/>
            <a:endParaRPr lang="en-US" dirty="0"/>
          </a:p>
          <a:p>
            <a:pPr marL="0"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64935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RightStep">
      <a:dk1>
        <a:srgbClr val="000000"/>
      </a:dk1>
      <a:lt1>
        <a:srgbClr val="FFFFFF"/>
      </a:lt1>
      <a:dk2>
        <a:srgbClr val="3A3621"/>
      </a:dk2>
      <a:lt2>
        <a:srgbClr val="E2E5E8"/>
      </a:lt2>
      <a:accent1>
        <a:srgbClr val="E77B29"/>
      </a:accent1>
      <a:accent2>
        <a:srgbClr val="B9A014"/>
      </a:accent2>
      <a:accent3>
        <a:srgbClr val="87AD1F"/>
      </a:accent3>
      <a:accent4>
        <a:srgbClr val="49BA14"/>
      </a:accent4>
      <a:accent5>
        <a:srgbClr val="21BC31"/>
      </a:accent5>
      <a:accent6>
        <a:srgbClr val="14BA6A"/>
      </a:accent6>
      <a:hlink>
        <a:srgbClr val="3F88BF"/>
      </a:hlink>
      <a:folHlink>
        <a:srgbClr val="7F7F7F"/>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7AD6D91CE0794590BFBB6411A2904F" ma:contentTypeVersion="14" ma:contentTypeDescription="Create a new document." ma:contentTypeScope="" ma:versionID="a94a1017eb448014302e3293c63c7557">
  <xsd:schema xmlns:xsd="http://www.w3.org/2001/XMLSchema" xmlns:xs="http://www.w3.org/2001/XMLSchema" xmlns:p="http://schemas.microsoft.com/office/2006/metadata/properties" xmlns:ns3="f1f8a7e4-56c1-4563-85ae-320e346f1ca6" xmlns:ns4="d40a990f-0aae-4c25-9c28-eaaf496ed2a5" targetNamespace="http://schemas.microsoft.com/office/2006/metadata/properties" ma:root="true" ma:fieldsID="fb3bbd69be551776c720ddd650a6f86b" ns3:_="" ns4:_="">
    <xsd:import namespace="f1f8a7e4-56c1-4563-85ae-320e346f1ca6"/>
    <xsd:import namespace="d40a990f-0aae-4c25-9c28-eaaf496ed2a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f8a7e4-56c1-4563-85ae-320e346f1ca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40a990f-0aae-4c25-9c28-eaaf496ed2a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1F88EB-9A8D-46D7-A390-AC24B55532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f8a7e4-56c1-4563-85ae-320e346f1ca6"/>
    <ds:schemaRef ds:uri="d40a990f-0aae-4c25-9c28-eaaf496ed2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E998A4-FD00-41B1-B5E8-54FA7FB0BDC0}">
  <ds:schemaRefs>
    <ds:schemaRef ds:uri="http://schemas.microsoft.com/sharepoint/v3/contenttype/forms"/>
  </ds:schemaRefs>
</ds:datastoreItem>
</file>

<file path=customXml/itemProps3.xml><?xml version="1.0" encoding="utf-8"?>
<ds:datastoreItem xmlns:ds="http://schemas.openxmlformats.org/officeDocument/2006/customXml" ds:itemID="{6C4C36BA-3243-4F55-80C3-9257301AC4D6}">
  <ds:schemaRefs>
    <ds:schemaRef ds:uri="f1f8a7e4-56c1-4563-85ae-320e346f1ca6"/>
    <ds:schemaRef ds:uri="http://purl.org/dc/dcmitype/"/>
    <ds:schemaRef ds:uri="http://purl.org/dc/terms/"/>
    <ds:schemaRef ds:uri="d40a990f-0aae-4c25-9c28-eaaf496ed2a5"/>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841</TotalTime>
  <Words>1054</Words>
  <Application>Microsoft Office PowerPoint</Application>
  <PresentationFormat>Widescreen</PresentationFormat>
  <Paragraphs>112</Paragraphs>
  <Slides>12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Century Gothic</vt:lpstr>
      <vt:lpstr>Garamond</vt:lpstr>
      <vt:lpstr>Gill Sans MT</vt:lpstr>
      <vt:lpstr>Lato</vt:lpstr>
      <vt:lpstr>SavonVTI</vt:lpstr>
      <vt:lpstr>Using LinkedIn Learning as a Teaching Resource </vt:lpstr>
      <vt:lpstr>Agenda</vt:lpstr>
      <vt:lpstr>Poll Questions – answer in the chat</vt:lpstr>
      <vt:lpstr>What is LinkedIn Learning (LiL)?</vt:lpstr>
      <vt:lpstr>What LiL is not</vt:lpstr>
      <vt:lpstr>Importance of LiL in higher education </vt:lpstr>
      <vt:lpstr>Some LiL content that support Digital Literacy and Technology</vt:lpstr>
      <vt:lpstr>Strategies to incorporate LiL into the classroom</vt:lpstr>
      <vt:lpstr>Strategies continued</vt:lpstr>
      <vt:lpstr>Where do I begin? </vt:lpstr>
      <vt:lpstr>Upcoming LiL Events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LinkedIn Learning as a Teaching Resource</dc:title>
  <dc:creator>An, Jeannie</dc:creator>
  <cp:lastModifiedBy>An, Jeannie</cp:lastModifiedBy>
  <cp:revision>20</cp:revision>
  <dcterms:created xsi:type="dcterms:W3CDTF">2021-05-17T01:17:10Z</dcterms:created>
  <dcterms:modified xsi:type="dcterms:W3CDTF">2021-05-17T23:31:41Z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0x010100AC7AD6D91CE0794590BFBB6411A2904F</vt:lpwstr>
  </property>
</Properties>
</file>