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378" r:id="rId2"/>
    <p:sldId id="407" r:id="rId3"/>
    <p:sldId id="560" r:id="rId4"/>
    <p:sldId id="559" r:id="rId5"/>
    <p:sldId id="552" r:id="rId6"/>
    <p:sldId id="551" r:id="rId7"/>
    <p:sldId id="558" r:id="rId8"/>
    <p:sldId id="386" r:id="rId9"/>
    <p:sldId id="411" r:id="rId10"/>
    <p:sldId id="409" r:id="rId11"/>
    <p:sldId id="405" r:id="rId12"/>
    <p:sldId id="561" r:id="rId13"/>
    <p:sldId id="562" r:id="rId14"/>
    <p:sldId id="564" r:id="rId15"/>
    <p:sldId id="402" r:id="rId16"/>
    <p:sldId id="563" r:id="rId17"/>
    <p:sldId id="39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3C"/>
    <a:srgbClr val="000000"/>
    <a:srgbClr val="464F55"/>
    <a:srgbClr val="007096"/>
    <a:srgbClr val="8BD3E6"/>
    <a:srgbClr val="D2D755"/>
    <a:srgbClr val="FFD100"/>
    <a:srgbClr val="DBDBDD"/>
    <a:srgbClr val="5E6A71"/>
    <a:srgbClr val="FDBF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58" autoAdjust="0"/>
    <p:restoredTop sz="83673" autoAdjust="0"/>
  </p:normalViewPr>
  <p:slideViewPr>
    <p:cSldViewPr snapToGrid="0" snapToObjects="1">
      <p:cViewPr varScale="1">
        <p:scale>
          <a:sx n="106" d="100"/>
          <a:sy n="106" d="100"/>
        </p:scale>
        <p:origin x="2928" y="176"/>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12/11/20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397843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information regarding the CIP codes and SMA 3 are available on our websites along with the new program costing template and the Interdisciplinary MOUs needed for cross faculty programming.</a:t>
            </a:r>
          </a:p>
        </p:txBody>
      </p:sp>
      <p:sp>
        <p:nvSpPr>
          <p:cNvPr id="4" name="Slide Number Placeholder 3"/>
          <p:cNvSpPr>
            <a:spLocks noGrp="1"/>
          </p:cNvSpPr>
          <p:nvPr>
            <p:ph type="sldNum" sz="quarter" idx="5"/>
          </p:nvPr>
        </p:nvSpPr>
        <p:spPr/>
        <p:txBody>
          <a:bodyPr/>
          <a:lstStyle/>
          <a:p>
            <a:fld id="{7C11621C-3EA7-C342-A130-13C6D43C8C01}" type="slidenum">
              <a:rPr lang="en-US" smtClean="0"/>
              <a:pPr/>
              <a:t>10</a:t>
            </a:fld>
            <a:endParaRPr lang="en-US" dirty="0"/>
          </a:p>
        </p:txBody>
      </p:sp>
    </p:spTree>
    <p:extLst>
      <p:ext uri="{BB962C8B-B14F-4D97-AF65-F5344CB8AC3E}">
        <p14:creationId xmlns:p14="http://schemas.microsoft.com/office/powerpoint/2010/main" val="165315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11</a:t>
            </a:fld>
            <a:endParaRPr lang="en-US" dirty="0"/>
          </a:p>
        </p:txBody>
      </p:sp>
    </p:spTree>
    <p:extLst>
      <p:ext uri="{BB962C8B-B14F-4D97-AF65-F5344CB8AC3E}">
        <p14:creationId xmlns:p14="http://schemas.microsoft.com/office/powerpoint/2010/main" val="311393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12</a:t>
            </a:fld>
            <a:endParaRPr lang="en-US" dirty="0"/>
          </a:p>
        </p:txBody>
      </p:sp>
    </p:spTree>
    <p:extLst>
      <p:ext uri="{BB962C8B-B14F-4D97-AF65-F5344CB8AC3E}">
        <p14:creationId xmlns:p14="http://schemas.microsoft.com/office/powerpoint/2010/main" val="260220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IQAP policy section 5.3 says: The Chair is responsible, in collaboration with relevant groups and/or individuals, for the preparation of a New Program Proposal. Both the Chair and the Dean, or Dean’s delegate, ensure that the proposal has met all of the New Program Proposal criteria outlined below and sign off on the completeness of the proposal. </a:t>
            </a:r>
            <a:r>
              <a:rPr lang="en-US" b="1" dirty="0"/>
              <a:t>For an interdisciplinary program, all affiliated program Chairs and appropriate Deans, or the Deans’ delegates, sign off on the completeness of the proposal.</a:t>
            </a: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13</a:t>
            </a:fld>
            <a:endParaRPr lang="en-US" dirty="0"/>
          </a:p>
        </p:txBody>
      </p:sp>
    </p:spTree>
    <p:extLst>
      <p:ext uri="{BB962C8B-B14F-4D97-AF65-F5344CB8AC3E}">
        <p14:creationId xmlns:p14="http://schemas.microsoft.com/office/powerpoint/2010/main" val="202380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14</a:t>
            </a:fld>
            <a:endParaRPr lang="en-US" dirty="0"/>
          </a:p>
        </p:txBody>
      </p:sp>
    </p:spTree>
    <p:extLst>
      <p:ext uri="{BB962C8B-B14F-4D97-AF65-F5344CB8AC3E}">
        <p14:creationId xmlns:p14="http://schemas.microsoft.com/office/powerpoint/2010/main" val="164208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15</a:t>
            </a:fld>
            <a:endParaRPr lang="en-US" dirty="0"/>
          </a:p>
        </p:txBody>
      </p:sp>
    </p:spTree>
    <p:extLst>
      <p:ext uri="{BB962C8B-B14F-4D97-AF65-F5344CB8AC3E}">
        <p14:creationId xmlns:p14="http://schemas.microsoft.com/office/powerpoint/2010/main" val="254047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16</a:t>
            </a:fld>
            <a:endParaRPr lang="en-US" dirty="0"/>
          </a:p>
        </p:txBody>
      </p:sp>
    </p:spTree>
    <p:extLst>
      <p:ext uri="{BB962C8B-B14F-4D97-AF65-F5344CB8AC3E}">
        <p14:creationId xmlns:p14="http://schemas.microsoft.com/office/powerpoint/2010/main" val="26516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a:t>
            </a:fld>
            <a:endParaRPr lang="en-US" dirty="0"/>
          </a:p>
        </p:txBody>
      </p:sp>
    </p:spTree>
    <p:extLst>
      <p:ext uri="{BB962C8B-B14F-4D97-AF65-F5344CB8AC3E}">
        <p14:creationId xmlns:p14="http://schemas.microsoft.com/office/powerpoint/2010/main" val="311559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3</a:t>
            </a:fld>
            <a:endParaRPr lang="en-US" dirty="0"/>
          </a:p>
        </p:txBody>
      </p:sp>
    </p:spTree>
    <p:extLst>
      <p:ext uri="{BB962C8B-B14F-4D97-AF65-F5344CB8AC3E}">
        <p14:creationId xmlns:p14="http://schemas.microsoft.com/office/powerpoint/2010/main" val="84101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4</a:t>
            </a:fld>
            <a:endParaRPr lang="en-US" dirty="0"/>
          </a:p>
        </p:txBody>
      </p:sp>
    </p:spTree>
    <p:extLst>
      <p:ext uri="{BB962C8B-B14F-4D97-AF65-F5344CB8AC3E}">
        <p14:creationId xmlns:p14="http://schemas.microsoft.com/office/powerpoint/2010/main" val="37447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5</a:t>
            </a:fld>
            <a:endParaRPr lang="en-US" dirty="0"/>
          </a:p>
        </p:txBody>
      </p:sp>
    </p:spTree>
    <p:extLst>
      <p:ext uri="{BB962C8B-B14F-4D97-AF65-F5344CB8AC3E}">
        <p14:creationId xmlns:p14="http://schemas.microsoft.com/office/powerpoint/2010/main" val="122088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6</a:t>
            </a:fld>
            <a:endParaRPr lang="en-US" dirty="0"/>
          </a:p>
        </p:txBody>
      </p:sp>
    </p:spTree>
    <p:extLst>
      <p:ext uri="{BB962C8B-B14F-4D97-AF65-F5344CB8AC3E}">
        <p14:creationId xmlns:p14="http://schemas.microsoft.com/office/powerpoint/2010/main" val="415081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7</a:t>
            </a:fld>
            <a:endParaRPr lang="en-US" dirty="0"/>
          </a:p>
        </p:txBody>
      </p:sp>
    </p:spTree>
    <p:extLst>
      <p:ext uri="{BB962C8B-B14F-4D97-AF65-F5344CB8AC3E}">
        <p14:creationId xmlns:p14="http://schemas.microsoft.com/office/powerpoint/2010/main" val="809461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Ontario Universities entered into agreements with the Province, Ministry of Colleges and Universities</a:t>
            </a:r>
          </a:p>
          <a:p>
            <a:r>
              <a:rPr lang="en-CA" dirty="0"/>
              <a:t>The agreement specified 10 performance metrics tied to our funding, one of which is Areas of Strength as defined by the University</a:t>
            </a:r>
          </a:p>
          <a:p>
            <a:r>
              <a:rPr lang="en-CA" dirty="0"/>
              <a:t>The Expectations is that we grow our proportion of students in these areas of strength.  </a:t>
            </a:r>
          </a:p>
          <a:p>
            <a:r>
              <a:rPr lang="en-CA" dirty="0"/>
              <a:t>We would like all Faculties included in our areas of strength and thus included a category of strength “interdisciplinary”</a:t>
            </a:r>
          </a:p>
          <a:p>
            <a:r>
              <a:rPr lang="en-CA" dirty="0"/>
              <a:t>Thus the SAF funding is addressing this last bullet</a:t>
            </a:r>
          </a:p>
        </p:txBody>
      </p:sp>
      <p:sp>
        <p:nvSpPr>
          <p:cNvPr id="4" name="Slide Number Placeholder 3"/>
          <p:cNvSpPr>
            <a:spLocks noGrp="1"/>
          </p:cNvSpPr>
          <p:nvPr>
            <p:ph type="sldNum" sz="quarter" idx="5"/>
          </p:nvPr>
        </p:nvSpPr>
        <p:spPr/>
        <p:txBody>
          <a:bodyPr/>
          <a:lstStyle/>
          <a:p>
            <a:fld id="{7C11621C-3EA7-C342-A130-13C6D43C8C01}" type="slidenum">
              <a:rPr lang="en-US" smtClean="0"/>
              <a:pPr/>
              <a:t>8</a:t>
            </a:fld>
            <a:endParaRPr lang="en-US" dirty="0"/>
          </a:p>
        </p:txBody>
      </p:sp>
    </p:spTree>
    <p:extLst>
      <p:ext uri="{BB962C8B-B14F-4D97-AF65-F5344CB8AC3E}">
        <p14:creationId xmlns:p14="http://schemas.microsoft.com/office/powerpoint/2010/main" val="110496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CIP classification – used by </a:t>
            </a:r>
            <a:r>
              <a:rPr lang="en-CA" dirty="0" err="1"/>
              <a:t>statscan</a:t>
            </a:r>
            <a:r>
              <a:rPr lang="en-CA" dirty="0"/>
              <a:t> to categorize programming down to 6 digit level  - we are looking at programming starting with the two digits “30”</a:t>
            </a:r>
          </a:p>
          <a:p>
            <a:r>
              <a:rPr lang="en-CA" dirty="0"/>
              <a:t>New interdisciplinary upper leveling programing for traditional oversubscribed 1</a:t>
            </a:r>
            <a:r>
              <a:rPr lang="en-CA" baseline="30000" dirty="0"/>
              <a:t>st</a:t>
            </a:r>
            <a:r>
              <a:rPr lang="en-CA" dirty="0"/>
              <a:t> year gateway programs would be a great example</a:t>
            </a:r>
          </a:p>
        </p:txBody>
      </p:sp>
      <p:sp>
        <p:nvSpPr>
          <p:cNvPr id="4" name="Slide Number Placeholder 3"/>
          <p:cNvSpPr>
            <a:spLocks noGrp="1"/>
          </p:cNvSpPr>
          <p:nvPr>
            <p:ph type="sldNum" sz="quarter" idx="5"/>
          </p:nvPr>
        </p:nvSpPr>
        <p:spPr/>
        <p:txBody>
          <a:bodyPr/>
          <a:lstStyle/>
          <a:p>
            <a:fld id="{7C11621C-3EA7-C342-A130-13C6D43C8C01}" type="slidenum">
              <a:rPr lang="en-US" smtClean="0"/>
              <a:pPr/>
              <a:t>9</a:t>
            </a:fld>
            <a:endParaRPr lang="en-US" dirty="0"/>
          </a:p>
        </p:txBody>
      </p:sp>
    </p:spTree>
    <p:extLst>
      <p:ext uri="{BB962C8B-B14F-4D97-AF65-F5344CB8AC3E}">
        <p14:creationId xmlns:p14="http://schemas.microsoft.com/office/powerpoint/2010/main" val="661175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Image" descr="McMaster University Brighter World themed background image featuring overlayed circles, radiences and an image of the McMaster Iconic Archway">
            <a:extLst>
              <a:ext uri="{FF2B5EF4-FFF2-40B4-BE49-F238E27FC236}">
                <a16:creationId xmlns:a16="http://schemas.microsoft.com/office/drawing/2014/main" id="{B6EC7246-D40E-A849-88BF-8FEAEB18D21B}"/>
              </a:ext>
              <a:ext uri="{C183D7F6-B498-43B3-948B-1728B52AA6E4}">
                <adec:decorative xmlns:adec="http://schemas.microsoft.com/office/drawing/2017/decorative" val="0"/>
              </a:ext>
            </a:extLst>
          </p:cNvPr>
          <p:cNvPicPr>
            <a:picLocks noChangeAspect="1"/>
          </p:cNvPicPr>
          <p:nvPr userDrawn="1"/>
        </p:nvPicPr>
        <p:blipFill rotWithShape="1">
          <a:blip r:embed="rId2"/>
          <a:srcRect l="12407" r="12407" b="-251"/>
          <a:stretch/>
        </p:blipFill>
        <p:spPr>
          <a:xfrm>
            <a:off x="0" y="0"/>
            <a:ext cx="9144000" cy="6858025"/>
          </a:xfrm>
          <a:prstGeom prst="rect">
            <a:avLst/>
          </a:prstGeom>
        </p:spPr>
      </p:pic>
      <p:sp>
        <p:nvSpPr>
          <p:cNvPr id="2" name="Title Placeholder" descr="Master title"/>
          <p:cNvSpPr>
            <a:spLocks noGrp="1"/>
          </p:cNvSpPr>
          <p:nvPr>
            <p:ph type="ctrTitle"/>
          </p:nvPr>
        </p:nvSpPr>
        <p:spPr>
          <a:xfrm>
            <a:off x="2050791" y="778199"/>
            <a:ext cx="3957101" cy="2666171"/>
          </a:xfrm>
        </p:spPr>
        <p:txBody>
          <a:bodyPr anchor="b" anchorCtr="0">
            <a:normAutofit/>
          </a:bodyPr>
          <a:lstStyle>
            <a:lvl1pP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2050791" y="3444370"/>
            <a:ext cx="3712940" cy="911624"/>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704631" y="4212600"/>
            <a:ext cx="1364672" cy="1359173"/>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cxnSp>
        <p:nvCxnSpPr>
          <p:cNvPr id="13" name="Brighter World Divider">
            <a:extLs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McMaster Logo" descr="McMaster University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770" y="6200599"/>
            <a:ext cx="1019175" cy="561975"/>
          </a:xfrm>
          <a:prstGeom prst="rect">
            <a:avLst/>
          </a:prstGeom>
        </p:spPr>
      </p:pic>
      <p:pic>
        <p:nvPicPr>
          <p:cNvPr id="15" name="Brighter World Logo" descr="Brighter World Logo"/>
          <p:cNvPicPr>
            <a:picLocks noChangeAspect="1"/>
          </p:cNvPicPr>
          <p:nvPr userDrawn="1"/>
        </p:nvPicPr>
        <p:blipFill rotWithShape="1">
          <a:blip r:embed="rId4">
            <a:extLst>
              <a:ext uri="{28A0092B-C50C-407E-A947-70E740481C1C}">
                <a14:useLocalDpi xmlns:a14="http://schemas.microsoft.com/office/drawing/2010/main" val="0"/>
              </a:ext>
            </a:extLst>
          </a:blip>
          <a:srcRect t="1" r="39176" b="47"/>
          <a:stretch/>
        </p:blipFill>
        <p:spPr>
          <a:xfrm>
            <a:off x="200893" y="6460658"/>
            <a:ext cx="1136064" cy="136841"/>
          </a:xfrm>
          <a:prstGeom prst="rect">
            <a:avLst/>
          </a:prstGeom>
        </p:spPr>
      </p:pic>
      <p:sp>
        <p:nvSpPr>
          <p:cNvPr id="18" name="URL">
            <a:extLst>
              <a:ext uri="{FF2B5EF4-FFF2-40B4-BE49-F238E27FC236}">
                <a16:creationId xmlns:a16="http://schemas.microsoft.com/office/drawing/2014/main" id="{966BBFA2-FDBF-FA4A-9952-D71EB07DF1D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1792288" y="4800600"/>
            <a:ext cx="5486400" cy="566739"/>
          </a:xfrm>
        </p:spPr>
        <p:txBody>
          <a:bodyPr anchor="b"/>
          <a:lstStyle>
            <a:lvl1pPr algn="l">
              <a:defRPr sz="2000" b="0">
                <a:solidFill>
                  <a:schemeClr val="accent1"/>
                </a:solidFill>
              </a:defRPr>
            </a:lvl1pPr>
          </a:lstStyle>
          <a:p>
            <a:r>
              <a:rPr lang="en-US"/>
              <a:t>Click to edit Master title style</a:t>
            </a:r>
          </a:p>
        </p:txBody>
      </p:sp>
      <p:sp>
        <p:nvSpPr>
          <p:cNvPr id="4" name="Subtitle Placeholder"/>
          <p:cNvSpPr>
            <a:spLocks noGrp="1"/>
          </p:cNvSpPr>
          <p:nvPr>
            <p:ph type="body" sz="half" idx="2" hasCustomPrompt="1"/>
          </p:nvPr>
        </p:nvSpPr>
        <p:spPr>
          <a:xfrm>
            <a:off x="1792288" y="5367338"/>
            <a:ext cx="5486400" cy="804863"/>
          </a:xfrm>
        </p:spPr>
        <p:txBody>
          <a:bodyPr/>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Picture Placeholder"/>
          <p:cNvSpPr>
            <a:spLocks noGrp="1"/>
          </p:cNvSpPr>
          <p:nvPr>
            <p:ph type="pic" idx="1" hasCustomPrompt="1"/>
          </p:nvPr>
        </p:nvSpPr>
        <p:spPr>
          <a:xfrm>
            <a:off x="1792288" y="612775"/>
            <a:ext cx="5486400" cy="4114800"/>
          </a:xfrm>
          <a:solidFill>
            <a:schemeClr val="tx1"/>
          </a:solidFill>
          <a:effectLst>
            <a:outerShdw blurRad="393700" dist="50800" dir="5400000" sx="105000" sy="105000" algn="ctr" rotWithShape="0">
              <a:srgbClr val="000000">
                <a:alpha val="20000"/>
              </a:srgbClr>
            </a:outerShdw>
          </a:effectLst>
        </p:spPr>
        <p:txBody>
          <a:bodyPr>
            <a:normAutofit/>
          </a:bodyPr>
          <a:lstStyle>
            <a:lvl1pPr marL="0" indent="0">
              <a:buNone/>
              <a:defRPr sz="1867">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the picture icon to insert a picture. </a:t>
            </a:r>
            <a:br>
              <a:rPr lang="en-US" dirty="0"/>
            </a:br>
            <a:r>
              <a:rPr lang="en-US" dirty="0"/>
              <a:t>Make sure to include an image description by right clicking on your image and selecting ‘Edit Alt Text…’ </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27608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Background Picture">
            <a:extLst>
              <a:ext uri="{FF2B5EF4-FFF2-40B4-BE49-F238E27FC236}">
                <a16:creationId xmlns:a16="http://schemas.microsoft.com/office/drawing/2014/main" id="{409D0A44-800A-1E41-B4A3-4200850312ED}"/>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8" name="Background Circle">
            <a:extLst>
              <a:ext uri="{FF2B5EF4-FFF2-40B4-BE49-F238E27FC236}">
                <a16:creationId xmlns:a16="http://schemas.microsoft.com/office/drawing/2014/main" id="{79F78E7C-BD8A-B74C-8DDE-969A46B4B0D8}"/>
              </a:ext>
              <a:ext uri="{C183D7F6-B498-43B3-948B-1728B52AA6E4}">
                <adec:decorative xmlns:adec="http://schemas.microsoft.com/office/drawing/2017/decorative" val="1"/>
              </a:ext>
            </a:extLst>
          </p:cNvPr>
          <p:cNvSpPr>
            <a:spLocks noGrp="1"/>
          </p:cNvSpPr>
          <p:nvPr>
            <p:ph type="pic" sz="quarter" idx="13"/>
          </p:nvPr>
        </p:nvSpPr>
        <p:spPr>
          <a:xfrm>
            <a:off x="6515293" y="278607"/>
            <a:ext cx="4169663" cy="4169663"/>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0BBB7F-73D8-794B-A9B5-A5869AB0A481}"/>
              </a:ext>
            </a:extLst>
          </p:cNvPr>
          <p:cNvSpPr>
            <a:spLocks noGrp="1"/>
          </p:cNvSpPr>
          <p:nvPr>
            <p:ph type="title" hasCustomPrompt="1"/>
          </p:nvPr>
        </p:nvSpPr>
        <p:spPr>
          <a:xfrm>
            <a:off x="6978764" y="940271"/>
            <a:ext cx="2029237" cy="2753784"/>
          </a:xfrm>
        </p:spPr>
        <p:txBody>
          <a:bodyPr>
            <a:normAutofit/>
          </a:bodyPr>
          <a:lstStyle>
            <a:lvl1pPr>
              <a:lnSpc>
                <a:spcPct val="112000"/>
              </a:lnSpc>
              <a:defRPr sz="1600">
                <a:solidFill>
                  <a:schemeClr val="bg1"/>
                </a:solidFill>
              </a:defRPr>
            </a:lvl1pPr>
          </a:lstStyle>
          <a:p>
            <a:pPr lvl="0"/>
            <a:r>
              <a:rPr lang="en-US" dirty="0"/>
              <a:t>Author Name, </a:t>
            </a:r>
            <a:br>
              <a:rPr lang="en-US" dirty="0"/>
            </a:br>
            <a:r>
              <a:rPr lang="en-US" dirty="0"/>
              <a:t>Title, </a:t>
            </a:r>
            <a:br>
              <a:rPr lang="en-US" dirty="0"/>
            </a:br>
            <a:r>
              <a:rPr lang="en-US" dirty="0"/>
              <a:t>Contact Details</a:t>
            </a:r>
          </a:p>
        </p:txBody>
      </p:sp>
    </p:spTree>
    <p:extLst>
      <p:ext uri="{BB962C8B-B14F-4D97-AF65-F5344CB8AC3E}">
        <p14:creationId xmlns:p14="http://schemas.microsoft.com/office/powerpoint/2010/main" val="421656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
            <a:ext cx="8229600" cy="846348"/>
          </a:xfrm>
          <a:prstGeom prst="rect">
            <a:avLst/>
          </a:prstGeom>
        </p:spPr>
        <p:txBody>
          <a:bodyPr/>
          <a:lstStyle>
            <a:lvl1pPr>
              <a:lnSpc>
                <a:spcPct val="150000"/>
              </a:lnSpc>
              <a:defRPr/>
            </a:lvl1pPr>
          </a:lstStyle>
          <a:p>
            <a:r>
              <a:rPr lang="en-US" dirty="0"/>
              <a:t>Click to edit Master title style</a:t>
            </a:r>
          </a:p>
        </p:txBody>
      </p:sp>
      <p:sp>
        <p:nvSpPr>
          <p:cNvPr id="3" name="Content Placeholder 2"/>
          <p:cNvSpPr>
            <a:spLocks noGrp="1"/>
          </p:cNvSpPr>
          <p:nvPr>
            <p:ph idx="1" hasCustomPrompt="1"/>
          </p:nvPr>
        </p:nvSpPr>
        <p:spPr>
          <a:xfrm>
            <a:off x="457200" y="1137998"/>
            <a:ext cx="8229600" cy="4988165"/>
          </a:xfrm>
          <a:prstGeom prst="rect">
            <a:avLst/>
          </a:prstGeom>
        </p:spPr>
        <p:txBody>
          <a:bodyPr/>
          <a:lstStyle>
            <a:lvl1pPr marL="342900" indent="-342900">
              <a:spcBef>
                <a:spcPts val="0"/>
              </a:spcBef>
              <a:spcAft>
                <a:spcPts val="1200"/>
              </a:spcAft>
              <a:buFont typeface="Wingdings" pitchFamily="2" charset="2"/>
              <a:buChar char="§"/>
              <a:defRPr/>
            </a:lvl1pPr>
            <a:lvl2pPr marL="742950" indent="-285750">
              <a:spcBef>
                <a:spcPts val="0"/>
              </a:spcBef>
              <a:spcAft>
                <a:spcPts val="1200"/>
              </a:spcAft>
              <a:buFont typeface="Courier New" panose="02070309020205020404" pitchFamily="49" charset="0"/>
              <a:buChar char="o"/>
              <a:defRPr sz="1600"/>
            </a:lvl2pPr>
            <a:lvl3pPr marL="1143000" indent="-228600">
              <a:spcBef>
                <a:spcPts val="0"/>
              </a:spcBef>
              <a:spcAft>
                <a:spcPts val="1200"/>
              </a:spcAft>
              <a:buFont typeface="Arial" panose="020B0604020202020204" pitchFamily="34" charset="0"/>
              <a:buChar char="•"/>
              <a:defRPr sz="1400"/>
            </a:lvl3pPr>
            <a:lvl4pPr marL="1600200" indent="-228600">
              <a:spcBef>
                <a:spcPts val="0"/>
              </a:spcBef>
              <a:spcAft>
                <a:spcPts val="1200"/>
              </a:spcAft>
              <a:buFont typeface="Wingdings" pitchFamily="2" charset="2"/>
              <a:buChar char="Ø"/>
              <a:defRPr sz="1200"/>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Date Placeholder 17"/>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19" name="Slide Number Placeholder 18"/>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252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3" name="Background Picture">
            <a:extLst>
              <a:ext uri="{FF2B5EF4-FFF2-40B4-BE49-F238E27FC236}">
                <a16:creationId xmlns:a16="http://schemas.microsoft.com/office/drawing/2014/main" id="{B5352B15-F5A1-3540-B5B6-E1513B58E0FE}"/>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20" name="Background Circle">
            <a:extLst>
              <a:ext uri="{FF2B5EF4-FFF2-40B4-BE49-F238E27FC236}">
                <a16:creationId xmlns:a16="http://schemas.microsoft.com/office/drawing/2014/main" id="{5A2FA8D5-369B-C44D-90BE-9F100D869C39}"/>
              </a:ext>
              <a:ext uri="{C183D7F6-B498-43B3-948B-1728B52AA6E4}">
                <adec:decorative xmlns:adec="http://schemas.microsoft.com/office/drawing/2017/decorative" val="1"/>
              </a:ext>
            </a:extLst>
          </p:cNvPr>
          <p:cNvSpPr>
            <a:spLocks noGrp="1"/>
          </p:cNvSpPr>
          <p:nvPr>
            <p:ph type="pic" sz="quarter" idx="13"/>
          </p:nvPr>
        </p:nvSpPr>
        <p:spPr>
          <a:xfrm>
            <a:off x="5842982" y="1185858"/>
            <a:ext cx="4090649" cy="4090649"/>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6307932" y="1552917"/>
            <a:ext cx="2707481" cy="1929348"/>
          </a:xfrm>
        </p:spPr>
        <p:txBody>
          <a:bodyPr anchor="b" anchorCtr="0">
            <a:normAutofit/>
          </a:bodyPr>
          <a:lstStyle>
            <a:lvl1pPr algn="l">
              <a:lnSpc>
                <a:spcPct val="100000"/>
              </a:lnSpc>
              <a:defRPr sz="3200">
                <a:solidFill>
                  <a:schemeClr val="bg1"/>
                </a:solidFill>
              </a:defRPr>
            </a:lvl1pPr>
          </a:lstStyle>
          <a:p>
            <a:r>
              <a:rPr lang="en-US" dirty="0"/>
              <a:t>Click to edit Master title style</a:t>
            </a:r>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hasCustomPrompt="1"/>
          </p:nvPr>
        </p:nvSpPr>
        <p:spPr>
          <a:xfrm>
            <a:off x="6307932" y="3486884"/>
            <a:ext cx="2707481" cy="1491288"/>
          </a:xfrm>
        </p:spPr>
        <p:txBody>
          <a:bodyPr>
            <a:normAutofit/>
          </a:bodyPr>
          <a:lstStyle>
            <a:lvl1pPr marL="0" indent="0" algn="l">
              <a:lnSpc>
                <a:spcPct val="150000"/>
              </a:lnSpc>
              <a:buNone/>
              <a:defRPr sz="15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400695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658947"/>
            <a:ext cx="8780462"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00894" y="1421441"/>
            <a:ext cx="8781051"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19" name="Slide Number" descr="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8" name="Date">
            <a:extLst>
              <a:ext uri="{C183D7F6-B498-43B3-948B-1728B52AA6E4}">
                <adec:decorative xmlns:adec="http://schemas.microsoft.com/office/drawing/2017/decorative" val="1"/>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41722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6C77D3C7-0799-4147-8E2C-FF0B1E1717F6}"/>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9F008ECF-AE56-1E42-879F-E7F7F65B5AA2}"/>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Left Content Placeholder"/>
          <p:cNvSpPr>
            <a:spLocks noGrp="1"/>
          </p:cNvSpPr>
          <p:nvPr>
            <p:ph sz="half" idx="1" hasCustomPrompt="1"/>
          </p:nvPr>
        </p:nvSpPr>
        <p:spPr>
          <a:xfrm>
            <a:off x="457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4" name="Right Content Placeholder"/>
          <p:cNvSpPr>
            <a:spLocks noGrp="1"/>
          </p:cNvSpPr>
          <p:nvPr>
            <p:ph sz="half" idx="2" hasCustomPrompt="1"/>
          </p:nvPr>
        </p:nvSpPr>
        <p:spPr>
          <a:xfrm>
            <a:off x="4648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106162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ircles">
    <p:spTree>
      <p:nvGrpSpPr>
        <p:cNvPr id="1" name=""/>
        <p:cNvGrpSpPr/>
        <p:nvPr/>
      </p:nvGrpSpPr>
      <p:grpSpPr>
        <a:xfrm>
          <a:off x="0" y="0"/>
          <a:ext cx="0" cy="0"/>
          <a:chOff x="0" y="0"/>
          <a:chExt cx="0" cy="0"/>
        </a:xfrm>
      </p:grpSpPr>
      <p:pic>
        <p:nvPicPr>
          <p:cNvPr id="7" name="Background Picture" descr="circle image collage depicting a rending of the human brain and a student smiling while reading a book beside a window">
            <a:extLst>
              <a:ext uri="{FF2B5EF4-FFF2-40B4-BE49-F238E27FC236}">
                <a16:creationId xmlns:a16="http://schemas.microsoft.com/office/drawing/2014/main" id="{E6070089-2CCE-BC44-92E5-1BB4AB268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60" y="524107"/>
            <a:ext cx="7486151" cy="5296574"/>
          </a:xfrm>
          <a:prstGeom prst="rect">
            <a:avLst/>
          </a:prstGeom>
        </p:spPr>
      </p:pic>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a:extLst>
              <a:ext uri="{FF2B5EF4-FFF2-40B4-BE49-F238E27FC236}">
                <a16:creationId xmlns:a16="http://schemas.microsoft.com/office/drawing/2014/main" id="{CA6AC2AF-EA7D-1845-B660-F59AAE826966}"/>
              </a:ext>
            </a:extLst>
          </p:cNvPr>
          <p:cNvSpPr>
            <a:spLocks noGrp="1"/>
          </p:cNvSpPr>
          <p:nvPr>
            <p:ph type="body" sz="quarter" idx="13" hasCustomPrompt="1"/>
          </p:nvPr>
        </p:nvSpPr>
        <p:spPr>
          <a:xfrm>
            <a:off x="2786062" y="2734472"/>
            <a:ext cx="2978943" cy="2567517"/>
          </a:xfrm>
        </p:spPr>
        <p:txBody>
          <a:bodyPr anchor="ctr" anchorCtr="0">
            <a:noAutofit/>
          </a:bodyPr>
          <a:lstStyle>
            <a:lvl1pPr marL="0" indent="0" algn="ctr">
              <a:buNone/>
              <a:defRPr sz="3200">
                <a:solidFill>
                  <a:schemeClr val="tx1"/>
                </a:solidFill>
              </a:defRPr>
            </a:lvl1pPr>
            <a:lvl2pPr marL="457189" indent="0" algn="ctr">
              <a:buNone/>
              <a:defRPr sz="3200">
                <a:solidFill>
                  <a:schemeClr val="bg1"/>
                </a:solidFill>
              </a:defRPr>
            </a:lvl2pPr>
            <a:lvl3pPr marL="914377" indent="0" algn="ctr">
              <a:buNone/>
              <a:defRPr sz="3200">
                <a:solidFill>
                  <a:schemeClr val="bg1"/>
                </a:solidFill>
              </a:defRPr>
            </a:lvl3pPr>
            <a:lvl4pPr marL="1371566" indent="0" algn="ctr">
              <a:buNone/>
              <a:defRPr sz="3200">
                <a:solidFill>
                  <a:schemeClr val="bg1"/>
                </a:solidFill>
              </a:defRPr>
            </a:lvl4pPr>
            <a:lvl5pPr marL="1828754" indent="0" algn="ctr">
              <a:buNone/>
              <a:defRPr sz="3200">
                <a:solidFill>
                  <a:schemeClr val="bg1"/>
                </a:solidFill>
              </a:defRPr>
            </a:lvl5pPr>
          </a:lstStyle>
          <a:p>
            <a:pPr lvl="0"/>
            <a:r>
              <a:rPr lang="en-US" dirty="0"/>
              <a:t>Click to add 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12423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Background Picture" descr="colourful circles with text overlayed. Im image of a boy and a girl walking together on campus engaged in coversation and smiling.">
            <a:extLst>
              <a:ext uri="{FF2B5EF4-FFF2-40B4-BE49-F238E27FC236}">
                <a16:creationId xmlns:a16="http://schemas.microsoft.com/office/drawing/2014/main" id="{CE1C8C8A-E128-DB4F-89B6-F62207053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131" y="702095"/>
            <a:ext cx="8124571" cy="4865497"/>
          </a:xfrm>
          <a:prstGeom prst="rect">
            <a:avLst/>
          </a:prstGeom>
        </p:spPr>
      </p:pic>
      <p:sp>
        <p:nvSpPr>
          <p:cNvPr id="5" name="Title Placeholder">
            <a:extLst>
              <a:ext uri="{FF2B5EF4-FFF2-40B4-BE49-F238E27FC236}">
                <a16:creationId xmlns:a16="http://schemas.microsoft.com/office/drawing/2014/main" id="{3957A4D7-17B2-DF4C-9315-D964D47D3AC0}"/>
              </a:ext>
            </a:extLst>
          </p:cNvPr>
          <p:cNvSpPr>
            <a:spLocks noGrp="1"/>
          </p:cNvSpPr>
          <p:nvPr>
            <p:ph type="title"/>
          </p:nvPr>
        </p:nvSpPr>
        <p:spPr>
          <a:xfrm>
            <a:off x="2928936" y="1209111"/>
            <a:ext cx="3921919" cy="3964120"/>
          </a:xfrm>
        </p:spPr>
        <p:txBody>
          <a:bodyPr bIns="0" anchor="ctr" anchorCtr="0"/>
          <a:lstStyle>
            <a:lvl1pPr algn="ctr">
              <a:lnSpc>
                <a:spcPct val="112000"/>
              </a:lnSpc>
              <a:defRPr>
                <a:solidFill>
                  <a:schemeClr val="tx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3BC43BA5-B147-5E40-827F-3DE426502BC5}"/>
              </a:ext>
            </a:extLst>
          </p:cNvPr>
          <p:cNvSpPr>
            <a:spLocks noGrp="1"/>
          </p:cNvSpPr>
          <p:nvPr>
            <p:ph type="body" sz="quarter" idx="12" hasCustomPrompt="1"/>
          </p:nvPr>
        </p:nvSpPr>
        <p:spPr>
          <a:xfrm>
            <a:off x="6517482" y="3539979"/>
            <a:ext cx="1897854" cy="2047576"/>
          </a:xfrm>
        </p:spPr>
        <p:txBody>
          <a:bodyPr anchor="ctr" anchorCtr="0">
            <a:noAutofit/>
          </a:bodyPr>
          <a:lstStyle>
            <a:lvl1pPr marL="0" indent="0" algn="ctr">
              <a:buNone/>
              <a:defRPr sz="16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1"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0"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38481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val="1"/>
              </a:ext>
            </a:extLst>
          </p:cNvPr>
          <p:cNvSpPr>
            <a:spLocks noChangeArrowheads="1"/>
          </p:cNvSpPr>
          <p:nvPr userDrawn="1"/>
        </p:nvSpPr>
        <p:spPr bwMode="auto">
          <a:xfrm>
            <a:off x="-741600" y="1092989"/>
            <a:ext cx="3956289" cy="3956289"/>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2" name="Title Placeholder"/>
          <p:cNvSpPr>
            <a:spLocks noGrp="1"/>
          </p:cNvSpPr>
          <p:nvPr>
            <p:ph type="title"/>
          </p:nvPr>
        </p:nvSpPr>
        <p:spPr>
          <a:xfrm>
            <a:off x="242671" y="2091029"/>
            <a:ext cx="2376054" cy="1162051"/>
          </a:xfrm>
        </p:spPr>
        <p:txBody>
          <a:bodyPr anchor="b">
            <a:normAutofit/>
          </a:bodyPr>
          <a:lstStyle>
            <a:lvl1pPr algn="l">
              <a:lnSpc>
                <a:spcPct val="100000"/>
              </a:lnSpc>
              <a:defRPr sz="2400" b="0">
                <a:solidFill>
                  <a:schemeClr val="bg1"/>
                </a:solidFill>
              </a:defRPr>
            </a:lvl1pPr>
          </a:lstStyle>
          <a:p>
            <a:r>
              <a:rPr lang="en-US" dirty="0"/>
              <a:t>Click to edit Master title style</a:t>
            </a:r>
          </a:p>
        </p:txBody>
      </p:sp>
      <p:sp>
        <p:nvSpPr>
          <p:cNvPr id="4" name="Subtitle Placeholder"/>
          <p:cNvSpPr>
            <a:spLocks noGrp="1"/>
          </p:cNvSpPr>
          <p:nvPr>
            <p:ph type="body" sz="half" idx="2" hasCustomPrompt="1"/>
          </p:nvPr>
        </p:nvSpPr>
        <p:spPr>
          <a:xfrm>
            <a:off x="242671" y="3280790"/>
            <a:ext cx="2376054" cy="1418935"/>
          </a:xfrm>
        </p:spPr>
        <p:txBody>
          <a:bodyPr>
            <a:normAutofit/>
          </a:bodyPr>
          <a:lstStyle>
            <a:lvl1pPr marL="0" indent="0">
              <a:buNone/>
              <a:defRPr sz="1867">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Content Placeholder"/>
          <p:cNvSpPr>
            <a:spLocks noGrp="1"/>
          </p:cNvSpPr>
          <p:nvPr>
            <p:ph idx="1" hasCustomPrompt="1"/>
          </p:nvPr>
        </p:nvSpPr>
        <p:spPr>
          <a:xfrm>
            <a:off x="3575050" y="683492"/>
            <a:ext cx="5111750" cy="520007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8C456362-D07C-D447-9EE5-3045E4C2E1C5}"/>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79399BB8-DA3F-7144-B2BF-15A07BE135E1}"/>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8" name="Background Circle">
            <a:extLst>
              <a:ext uri="{FF2B5EF4-FFF2-40B4-BE49-F238E27FC236}">
                <a16:creationId xmlns:a16="http://schemas.microsoft.com/office/drawing/2014/main" id="{0CD4AF8B-071D-174E-AE9D-8CAB9C065E2E}"/>
              </a:ext>
              <a:ext uri="{C183D7F6-B498-43B3-948B-1728B52AA6E4}">
                <adec:decorative xmlns:adec="http://schemas.microsoft.com/office/drawing/2017/decorative" val="1"/>
              </a:ext>
            </a:extLst>
          </p:cNvPr>
          <p:cNvSpPr>
            <a:spLocks noChangeArrowheads="1"/>
          </p:cNvSpPr>
          <p:nvPr userDrawn="1"/>
        </p:nvSpPr>
        <p:spPr bwMode="auto">
          <a:xfrm>
            <a:off x="591434" y="1808873"/>
            <a:ext cx="2980944" cy="2980944"/>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16" name="Subject Placeholder">
            <a:extLst>
              <a:ext uri="{FF2B5EF4-FFF2-40B4-BE49-F238E27FC236}">
                <a16:creationId xmlns:a16="http://schemas.microsoft.com/office/drawing/2014/main" id="{C0612D96-9BC3-9442-BA58-3850F396C358}"/>
              </a:ext>
            </a:extLst>
          </p:cNvPr>
          <p:cNvSpPr>
            <a:spLocks noGrp="1"/>
          </p:cNvSpPr>
          <p:nvPr>
            <p:ph type="body" sz="quarter" idx="13" hasCustomPrompt="1"/>
          </p:nvPr>
        </p:nvSpPr>
        <p:spPr>
          <a:xfrm>
            <a:off x="591290" y="1808873"/>
            <a:ext cx="2980944" cy="2980944"/>
          </a:xfrm>
        </p:spPr>
        <p:txBody>
          <a:bodyPr anchor="ctr" anchorCtr="0">
            <a:normAutofit/>
          </a:bodyPr>
          <a:lstStyle>
            <a:lvl1pPr marL="0" indent="0" algn="ctr">
              <a:lnSpc>
                <a:spcPct val="100000"/>
              </a:lnSpc>
              <a:buNone/>
              <a:defRPr sz="3467"/>
            </a:lvl1pPr>
          </a:lstStyle>
          <a:p>
            <a:pPr lvl="0"/>
            <a:r>
              <a:rPr lang="en-US" dirty="0"/>
              <a:t>Subject Headline</a:t>
            </a:r>
          </a:p>
        </p:txBody>
      </p:sp>
      <p:sp>
        <p:nvSpPr>
          <p:cNvPr id="3" name="Content Placeholder"/>
          <p:cNvSpPr>
            <a:spLocks noGrp="1"/>
          </p:cNvSpPr>
          <p:nvPr>
            <p:ph idx="1" hasCustomPrompt="1"/>
          </p:nvPr>
        </p:nvSpPr>
        <p:spPr>
          <a:xfrm>
            <a:off x="3844925" y="1013513"/>
            <a:ext cx="5111750" cy="4505508"/>
          </a:xfrm>
        </p:spPr>
        <p:txBody>
          <a:bodyPr anchor="ctr" anchorCtr="0">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a:t>
            </a:r>
            <a:br>
              <a:rPr lang="en-US" dirty="0"/>
            </a:br>
            <a:r>
              <a:rPr lang="en-US" dirty="0"/>
              <a:t>select a content icon</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27782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4" y="0"/>
            <a:ext cx="8781051" cy="100636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descr="Slide Content"/>
          <p:cNvSpPr>
            <a:spLocks noGrp="1"/>
          </p:cNvSpPr>
          <p:nvPr>
            <p:ph type="body" idx="1"/>
          </p:nvPr>
        </p:nvSpPr>
        <p:spPr>
          <a:xfrm>
            <a:off x="200894" y="1137999"/>
            <a:ext cx="8781051" cy="4988165"/>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 r="39176" b="47"/>
          <a:stretch/>
        </p:blipFill>
        <p:spPr>
          <a:xfrm>
            <a:off x="200893" y="6461484"/>
            <a:ext cx="1136064"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62770" y="6194279"/>
            <a:ext cx="1019175" cy="561975"/>
          </a:xfrm>
          <a:prstGeom prst="rect">
            <a:avLst/>
          </a:prstGeom>
        </p:spPr>
      </p:pic>
      <p:sp>
        <p:nvSpPr>
          <p:cNvPr id="15" name="Slide Number" descr="Page Number"/>
          <p:cNvSpPr>
            <a:spLocks noGrp="1"/>
          </p:cNvSpPr>
          <p:nvPr>
            <p:ph type="sldNum" sz="quarter" idx="4"/>
          </p:nvPr>
        </p:nvSpPr>
        <p:spPr>
          <a:xfrm>
            <a:off x="7230531" y="6346518"/>
            <a:ext cx="479525" cy="365125"/>
          </a:xfrm>
          <a:prstGeom prst="rect">
            <a:avLst/>
          </a:prstGeom>
        </p:spPr>
        <p:txBody>
          <a:bodyPr tIns="46800" rIns="0" anchor="ctr" anchorCtr="0"/>
          <a:lstStyle>
            <a:lvl1pPr algn="r">
              <a:defRPr sz="1200">
                <a:solidFill>
                  <a:schemeClr val="tx1"/>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20" name="Divider Line">
            <a:extLst>
              <a:ext uri="{C183D7F6-B498-43B3-948B-1728B52AA6E4}">
                <adec:decorative xmlns:adec="http://schemas.microsoft.com/office/drawing/2017/decorative" val="1"/>
              </a:ext>
            </a:extLst>
          </p:cNvPr>
          <p:cNvSpPr txBox="1">
            <a:spLocks/>
          </p:cNvSpPr>
          <p:nvPr userDrawn="1"/>
        </p:nvSpPr>
        <p:spPr>
          <a:xfrm>
            <a:off x="7242058" y="6346519"/>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dirty="0">
                <a:solidFill>
                  <a:schemeClr val="tx1"/>
                </a:solidFill>
              </a:rPr>
              <a:t>|</a:t>
            </a:r>
            <a:endParaRPr lang="en-US" sz="1200" dirty="0">
              <a:solidFill>
                <a:schemeClr val="tx1"/>
              </a:solidFill>
            </a:endParaRPr>
          </a:p>
        </p:txBody>
      </p:sp>
      <p:sp>
        <p:nvSpPr>
          <p:cNvPr id="16" name="Date">
            <a:extLst>
              <a:ext uri="{C183D7F6-B498-43B3-948B-1728B52AA6E4}">
                <adec:decorative xmlns:adec="http://schemas.microsoft.com/office/drawing/2017/decorative" val="1"/>
              </a:ext>
            </a:extLst>
          </p:cNvPr>
          <p:cNvSpPr>
            <a:spLocks noGrp="1"/>
          </p:cNvSpPr>
          <p:nvPr>
            <p:ph type="dt" sz="half" idx="2"/>
          </p:nvPr>
        </p:nvSpPr>
        <p:spPr>
          <a:xfrm>
            <a:off x="5250459" y="6346519"/>
            <a:ext cx="1958715" cy="365125"/>
          </a:xfrm>
          <a:prstGeom prst="rect">
            <a:avLst/>
          </a:prstGeom>
        </p:spPr>
        <p:txBody>
          <a:bodyPr vert="horz" lIns="91440" tIns="45720" rIns="91440" bIns="45720" rtlCol="0" anchor="ctr" anchorCtr="0"/>
          <a:lstStyle>
            <a:lvl1pPr algn="r">
              <a:defRPr sz="1200">
                <a:solidFill>
                  <a:schemeClr val="tx1"/>
                </a:solidFill>
                <a:latin typeface="Arial" charset="0"/>
                <a:ea typeface="Arial" charset="0"/>
                <a:cs typeface="Arial" charset="0"/>
              </a:defRPr>
            </a:lvl1p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4" r:id="rId5"/>
    <p:sldLayoutId id="2147483665" r:id="rId6"/>
    <p:sldLayoutId id="2147483666" r:id="rId7"/>
    <p:sldLayoutId id="2147483656" r:id="rId8"/>
    <p:sldLayoutId id="2147483664" r:id="rId9"/>
    <p:sldLayoutId id="2147483657" r:id="rId10"/>
    <p:sldLayoutId id="2147483667" r:id="rId11"/>
    <p:sldLayoutId id="2147483668" r:id="rId12"/>
  </p:sldLayoutIdLst>
  <p:hf hdr="0" ftr="0"/>
  <p:txStyles>
    <p:titleStyle>
      <a:lvl1pPr algn="l" defTabSz="457189" rtl="0" eaLnBrk="1" latinLnBrk="0" hangingPunct="1">
        <a:lnSpc>
          <a:spcPct val="150000"/>
        </a:lnSpc>
        <a:spcBef>
          <a:spcPct val="0"/>
        </a:spcBef>
        <a:buNone/>
        <a:defRPr sz="2400" b="0" i="0" kern="1200">
          <a:solidFill>
            <a:schemeClr val="accent1"/>
          </a:solidFill>
          <a:latin typeface="Arial" charset="0"/>
          <a:ea typeface="+mj-ea"/>
          <a:cs typeface="+mj-cs"/>
        </a:defRPr>
      </a:lvl1pPr>
    </p:titleStyle>
    <p:bodyStyle>
      <a:lvl1pPr marL="342891" indent="-342891" algn="l" defTabSz="457189" rtl="0" eaLnBrk="1" latinLnBrk="0" hangingPunct="1">
        <a:lnSpc>
          <a:spcPct val="112000"/>
        </a:lnSpc>
        <a:spcBef>
          <a:spcPts val="0"/>
        </a:spcBef>
        <a:spcAft>
          <a:spcPts val="800"/>
        </a:spcAft>
        <a:buClr>
          <a:srgbClr val="7C0040"/>
        </a:buClr>
        <a:buFont typeface="Arial"/>
        <a:buChar char="•"/>
        <a:defRPr sz="1800" b="0" i="0" kern="1200">
          <a:solidFill>
            <a:schemeClr val="tx1"/>
          </a:solidFill>
          <a:latin typeface="Arial" charset="0"/>
          <a:ea typeface="+mn-ea"/>
          <a:cs typeface="+mn-cs"/>
        </a:defRPr>
      </a:lvl1pPr>
      <a:lvl2pPr marL="646934" indent="-285744"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12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3.statcan.gc.ca/imdb/p3VD.pl?Function=getVD&amp;TVD=299355&amp;CVD=299356&amp;CPV=30.&amp;CST=01012016&amp;CLV=1&amp;MLV=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mailto:Coslovi@mcmaster.ca" TargetMode="External"/><Relationship Id="rId4" Type="http://schemas.openxmlformats.org/officeDocument/2006/relationships/hyperlink" Target="https://budgetmodel.mcmaster.ca/tools/policy-guidelin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2146587" y="786908"/>
            <a:ext cx="3957101" cy="2666171"/>
          </a:xfrm>
        </p:spPr>
        <p:txBody>
          <a:bodyPr>
            <a:normAutofit/>
          </a:bodyPr>
          <a:lstStyle/>
          <a:p>
            <a:r>
              <a:rPr lang="en-US" b="1" dirty="0"/>
              <a:t>New Program Information Session </a:t>
            </a:r>
          </a:p>
        </p:txBody>
      </p:sp>
      <p:sp>
        <p:nvSpPr>
          <p:cNvPr id="4" name="Meeting Information Placeholder">
            <a:extLst>
              <a:ext uri="{FF2B5EF4-FFF2-40B4-BE49-F238E27FC236}">
                <a16:creationId xmlns:a16="http://schemas.microsoft.com/office/drawing/2014/main" id="{598FC110-1797-7641-85E2-C797735892D8}"/>
              </a:ext>
            </a:extLst>
          </p:cNvPr>
          <p:cNvSpPr>
            <a:spLocks noGrp="1"/>
          </p:cNvSpPr>
          <p:nvPr>
            <p:ph type="body" sz="quarter" idx="10"/>
          </p:nvPr>
        </p:nvSpPr>
        <p:spPr>
          <a:xfrm>
            <a:off x="654696" y="4711919"/>
            <a:ext cx="1491891" cy="1359173"/>
          </a:xfrm>
        </p:spPr>
        <p:txBody>
          <a:bodyPr/>
          <a:lstStyle/>
          <a:p>
            <a:r>
              <a:rPr lang="en-US" b="1" dirty="0">
                <a:solidFill>
                  <a:schemeClr val="tx1"/>
                </a:solidFill>
              </a:rPr>
              <a:t>December 10, 2020</a:t>
            </a:r>
          </a:p>
          <a:p>
            <a:endParaRPr lang="en-US" b="1" dirty="0">
              <a:solidFill>
                <a:schemeClr val="tx1"/>
              </a:solidFill>
            </a:endParaRPr>
          </a:p>
        </p:txBody>
      </p:sp>
      <p:sp>
        <p:nvSpPr>
          <p:cNvPr id="8" name="TextBox 7">
            <a:extLst>
              <a:ext uri="{FF2B5EF4-FFF2-40B4-BE49-F238E27FC236}">
                <a16:creationId xmlns:a16="http://schemas.microsoft.com/office/drawing/2014/main" id="{380FA6B8-EE91-BE41-BF54-B43D61306833}"/>
              </a:ext>
            </a:extLst>
          </p:cNvPr>
          <p:cNvSpPr txBox="1"/>
          <p:nvPr/>
        </p:nvSpPr>
        <p:spPr>
          <a:xfrm>
            <a:off x="2146587" y="3429000"/>
            <a:ext cx="5586609" cy="1815882"/>
          </a:xfrm>
          <a:prstGeom prst="rect">
            <a:avLst/>
          </a:prstGeom>
          <a:noFill/>
        </p:spPr>
        <p:txBody>
          <a:bodyPr wrap="square" rtlCol="0">
            <a:spAutoFit/>
          </a:bodyPr>
          <a:lstStyle/>
          <a:p>
            <a:r>
              <a:rPr lang="en-US" sz="1600" b="1" dirty="0"/>
              <a:t>Presented by:</a:t>
            </a:r>
          </a:p>
          <a:p>
            <a:endParaRPr lang="en-US" sz="1600" b="1" dirty="0"/>
          </a:p>
          <a:p>
            <a:r>
              <a:rPr lang="en-US" sz="1600" b="1" dirty="0"/>
              <a:t>Susan Tighe, Linda </a:t>
            </a:r>
            <a:r>
              <a:rPr lang="en-US" sz="1600" b="1" dirty="0" err="1"/>
              <a:t>Coslovi</a:t>
            </a:r>
            <a:r>
              <a:rPr lang="en-US" sz="1600" b="1" dirty="0"/>
              <a:t>, Doug Welch</a:t>
            </a:r>
          </a:p>
          <a:p>
            <a:r>
              <a:rPr lang="en-US" sz="1600" b="1" dirty="0"/>
              <a:t>   Kim Dej, Melissa Pool</a:t>
            </a:r>
            <a:r>
              <a:rPr lang="en-US" sz="1600" b="1" i="1" dirty="0"/>
              <a:t>, </a:t>
            </a:r>
          </a:p>
          <a:p>
            <a:r>
              <a:rPr lang="en-US" sz="1600" b="1" dirty="0"/>
              <a:t>     Stephanie </a:t>
            </a:r>
            <a:r>
              <a:rPr lang="en-US" sz="1600" b="1" dirty="0" err="1"/>
              <a:t>Baschiera</a:t>
            </a:r>
            <a:endParaRPr lang="en-US" sz="1600" b="1" dirty="0"/>
          </a:p>
          <a:p>
            <a:r>
              <a:rPr lang="en-US" sz="1600" b="1" dirty="0"/>
              <a:t>      Lori Goff</a:t>
            </a:r>
          </a:p>
          <a:p>
            <a:endParaRPr lang="en-US" sz="1600" dirty="0"/>
          </a:p>
        </p:txBody>
      </p:sp>
    </p:spTree>
    <p:extLst>
      <p:ext uri="{BB962C8B-B14F-4D97-AF65-F5344CB8AC3E}">
        <p14:creationId xmlns:p14="http://schemas.microsoft.com/office/powerpoint/2010/main" val="366168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Information Resources </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4" y="944546"/>
            <a:ext cx="8781051" cy="5012912"/>
          </a:xfrm>
        </p:spPr>
        <p:txBody>
          <a:bodyPr>
            <a:normAutofit lnSpcReduction="10000"/>
          </a:bodyPr>
          <a:lstStyle/>
          <a:p>
            <a:pPr>
              <a:lnSpc>
                <a:spcPct val="110000"/>
              </a:lnSpc>
              <a:spcAft>
                <a:spcPts val="0"/>
              </a:spcAft>
              <a:buFont typeface="Wingdings" panose="05000000000000000000" pitchFamily="2" charset="2"/>
              <a:buChar char="ü"/>
            </a:pPr>
            <a:r>
              <a:rPr lang="en-CA" sz="1600" dirty="0">
                <a:effectLst/>
                <a:latin typeface="Arial" panose="020B0604020202020204" pitchFamily="34" charset="0"/>
                <a:ea typeface="MS PGothic" panose="020B0600070205080204" pitchFamily="34" charset="-128"/>
                <a:cs typeface="Arial" panose="020B0604020202020204" pitchFamily="34" charset="0"/>
              </a:rPr>
              <a:t>Areas of Strength in SMA3:</a:t>
            </a:r>
          </a:p>
          <a:p>
            <a:pPr marL="742950" lvl="1" indent="-285750">
              <a:lnSpc>
                <a:spcPct val="110000"/>
              </a:lnSpc>
              <a:spcAft>
                <a:spcPts val="0"/>
              </a:spcAft>
              <a:buFont typeface="Courier New" panose="02070309020205020404" pitchFamily="49" charset="0"/>
              <a:buChar char="o"/>
            </a:pPr>
            <a:r>
              <a:rPr lang="en-CA" sz="1500" dirty="0">
                <a:effectLst/>
                <a:latin typeface="Arial" panose="020B0604020202020204" pitchFamily="34" charset="0"/>
                <a:ea typeface="MS PGothic" panose="020B0600070205080204" pitchFamily="34" charset="-128"/>
                <a:cs typeface="Arial" panose="020B0604020202020204" pitchFamily="34" charset="0"/>
              </a:rPr>
              <a:t>11: Computer and information sciences and support services</a:t>
            </a:r>
          </a:p>
          <a:p>
            <a:pPr marL="742950" lvl="1" indent="-285750">
              <a:lnSpc>
                <a:spcPct val="110000"/>
              </a:lnSpc>
              <a:spcAft>
                <a:spcPts val="0"/>
              </a:spcAft>
              <a:buFont typeface="Courier New" panose="02070309020205020404" pitchFamily="49" charset="0"/>
              <a:buChar char="o"/>
            </a:pPr>
            <a:r>
              <a:rPr lang="en-CA" sz="1500" dirty="0">
                <a:effectLst/>
                <a:latin typeface="Arial" panose="020B0604020202020204" pitchFamily="34" charset="0"/>
                <a:ea typeface="MS PGothic" panose="020B0600070205080204" pitchFamily="34" charset="-128"/>
                <a:cs typeface="Arial" panose="020B0604020202020204" pitchFamily="34" charset="0"/>
              </a:rPr>
              <a:t>14: Engineering</a:t>
            </a:r>
          </a:p>
          <a:p>
            <a:pPr marL="742950" lvl="1" indent="-285750">
              <a:lnSpc>
                <a:spcPct val="110000"/>
              </a:lnSpc>
              <a:spcAft>
                <a:spcPts val="0"/>
              </a:spcAft>
              <a:buFont typeface="Courier New" panose="02070309020205020404" pitchFamily="49" charset="0"/>
              <a:buChar char="o"/>
            </a:pPr>
            <a:r>
              <a:rPr lang="en-CA" sz="1500" dirty="0">
                <a:effectLst/>
                <a:latin typeface="Arial" panose="020B0604020202020204" pitchFamily="34" charset="0"/>
                <a:ea typeface="MS PGothic" panose="020B0600070205080204" pitchFamily="34" charset="-128"/>
                <a:cs typeface="Arial" panose="020B0604020202020204" pitchFamily="34" charset="0"/>
              </a:rPr>
              <a:t>27: Mathematics and Statistics</a:t>
            </a:r>
          </a:p>
          <a:p>
            <a:pPr marL="742950" lvl="1" indent="-285750">
              <a:lnSpc>
                <a:spcPct val="110000"/>
              </a:lnSpc>
              <a:spcAft>
                <a:spcPts val="0"/>
              </a:spcAft>
              <a:buFont typeface="Courier New" panose="02070309020205020404" pitchFamily="49" charset="0"/>
              <a:buChar char="o"/>
            </a:pPr>
            <a:r>
              <a:rPr lang="en-CA" sz="1500" b="1" dirty="0">
                <a:effectLst/>
                <a:latin typeface="Arial" panose="020B0604020202020204" pitchFamily="34" charset="0"/>
                <a:ea typeface="MS PGothic" panose="020B0600070205080204" pitchFamily="34" charset="-128"/>
                <a:cs typeface="Arial" panose="020B0604020202020204" pitchFamily="34" charset="0"/>
              </a:rPr>
              <a:t>30: Multidisciplinary/interdisciplinary studies</a:t>
            </a:r>
          </a:p>
          <a:p>
            <a:pPr marL="742950" lvl="1" indent="-285750">
              <a:lnSpc>
                <a:spcPct val="110000"/>
              </a:lnSpc>
              <a:spcAft>
                <a:spcPts val="0"/>
              </a:spcAft>
              <a:buFont typeface="Courier New" panose="02070309020205020404" pitchFamily="49" charset="0"/>
              <a:buChar char="o"/>
            </a:pPr>
            <a:r>
              <a:rPr lang="en-CA" sz="1500" dirty="0">
                <a:effectLst/>
                <a:latin typeface="Arial" panose="020B0604020202020204" pitchFamily="34" charset="0"/>
                <a:ea typeface="MS PGothic" panose="020B0600070205080204" pitchFamily="34" charset="-128"/>
                <a:cs typeface="Arial" panose="020B0604020202020204" pitchFamily="34" charset="0"/>
              </a:rPr>
              <a:t>51: Health professions and related programs</a:t>
            </a:r>
          </a:p>
          <a:p>
            <a:pPr marL="742950" lvl="1" indent="-285750">
              <a:lnSpc>
                <a:spcPct val="110000"/>
              </a:lnSpc>
              <a:spcAft>
                <a:spcPts val="0"/>
              </a:spcAft>
              <a:buFont typeface="Courier New" panose="02070309020205020404" pitchFamily="49" charset="0"/>
              <a:buChar char="o"/>
            </a:pPr>
            <a:r>
              <a:rPr lang="en-CA" sz="1500" dirty="0">
                <a:effectLst/>
                <a:latin typeface="Arial" panose="020B0604020202020204" pitchFamily="34" charset="0"/>
                <a:ea typeface="MS PGothic" panose="020B0600070205080204" pitchFamily="34" charset="-128"/>
                <a:cs typeface="Arial" panose="020B0604020202020204" pitchFamily="34" charset="0"/>
              </a:rPr>
              <a:t>52: Business, management, marketing &amp; related support services</a:t>
            </a:r>
          </a:p>
          <a:p>
            <a:pPr marL="438907" indent="-285750">
              <a:lnSpc>
                <a:spcPct val="110000"/>
              </a:lnSpc>
              <a:spcAft>
                <a:spcPts val="0"/>
              </a:spcAft>
              <a:buFont typeface="Wingdings" panose="05000000000000000000" pitchFamily="2" charset="2"/>
              <a:buChar char="ü"/>
            </a:pPr>
            <a:endParaRPr lang="en-CA" sz="1600" dirty="0">
              <a:effectLst/>
              <a:latin typeface="Arial" panose="020B0604020202020204" pitchFamily="34" charset="0"/>
              <a:ea typeface="MS PGothic" panose="020B0600070205080204" pitchFamily="34" charset="-128"/>
              <a:cs typeface="Arial" panose="020B0604020202020204" pitchFamily="34" charset="0"/>
            </a:endParaRPr>
          </a:p>
          <a:p>
            <a:pPr>
              <a:buFont typeface="Wingdings" panose="05000000000000000000" pitchFamily="2" charset="2"/>
              <a:buChar char="ü"/>
            </a:pPr>
            <a:r>
              <a:rPr lang="en-CA" sz="1800" dirty="0">
                <a:effectLst/>
                <a:latin typeface="Arial" panose="020B0604020202020204" pitchFamily="34" charset="0"/>
                <a:ea typeface="MS PGothic" panose="020B0600070205080204" pitchFamily="34" charset="-128"/>
                <a:cs typeface="Arial" panose="020B0604020202020204" pitchFamily="34" charset="0"/>
              </a:rPr>
              <a:t>Full CIP Definitions:</a:t>
            </a:r>
          </a:p>
          <a:p>
            <a:pPr marL="560086" lvl="2" indent="0">
              <a:buNone/>
            </a:pPr>
            <a:r>
              <a:rPr lang="en-US" dirty="0">
                <a:hlinkClick r:id="rId3"/>
              </a:rPr>
              <a:t>StatsCan: Classification of Instructional Programs (CIP) Canada 2016</a:t>
            </a:r>
            <a:endParaRPr lang="en-US" dirty="0"/>
          </a:p>
          <a:p>
            <a:pPr marL="0" indent="0">
              <a:buNone/>
            </a:pPr>
            <a:endParaRPr lang="en-US" dirty="0"/>
          </a:p>
          <a:p>
            <a:pPr>
              <a:buFont typeface="Wingdings" panose="05000000000000000000" pitchFamily="2" charset="2"/>
              <a:buChar char="ü"/>
            </a:pPr>
            <a:r>
              <a:rPr lang="en-CA" sz="1800" dirty="0">
                <a:effectLst/>
                <a:latin typeface="Arial" panose="020B0604020202020204" pitchFamily="34" charset="0"/>
                <a:ea typeface="MS PGothic" panose="020B0600070205080204" pitchFamily="34" charset="-128"/>
                <a:cs typeface="Arial" panose="020B0604020202020204" pitchFamily="34" charset="0"/>
              </a:rPr>
              <a:t>Templates:</a:t>
            </a:r>
          </a:p>
          <a:p>
            <a:pPr marL="560086" lvl="2" indent="0">
              <a:buNone/>
            </a:pPr>
            <a:r>
              <a:rPr lang="en-US" dirty="0">
                <a:hlinkClick r:id="rId4"/>
              </a:rPr>
              <a:t>https://budgetmodel.mcmaster.ca/tools/policy-guidelines</a:t>
            </a:r>
            <a:endParaRPr lang="en-US" dirty="0"/>
          </a:p>
          <a:p>
            <a:pPr marL="0" indent="0">
              <a:buNone/>
            </a:pPr>
            <a:endParaRPr lang="en-US" dirty="0"/>
          </a:p>
          <a:p>
            <a:pPr marL="0" indent="0">
              <a:buNone/>
            </a:pPr>
            <a:endParaRPr lang="en-US" dirty="0"/>
          </a:p>
          <a:p>
            <a:pPr marL="0" indent="0">
              <a:buNone/>
            </a:pPr>
            <a:r>
              <a:rPr lang="en-US" dirty="0"/>
              <a:t>For questions regarding SMA3, CIP codes, SAF eligibility, Budget &amp; Resources template and MOU template, please contact:  </a:t>
            </a:r>
            <a:r>
              <a:rPr lang="en-US" sz="1600" dirty="0"/>
              <a:t>Linda Coslovi </a:t>
            </a:r>
            <a:r>
              <a:rPr lang="en-US" sz="1600" dirty="0">
                <a:hlinkClick r:id="rId5"/>
              </a:rPr>
              <a:t>Coslovi@mcmaster.ca</a:t>
            </a:r>
            <a:endParaRPr lang="en-US" sz="1600" dirty="0"/>
          </a:p>
          <a:p>
            <a:pPr marL="0" indent="0">
              <a:buNone/>
            </a:pPr>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10</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30206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2146587" y="786908"/>
            <a:ext cx="3957101" cy="2666171"/>
          </a:xfrm>
        </p:spPr>
        <p:txBody>
          <a:bodyPr>
            <a:noAutofit/>
          </a:bodyPr>
          <a:lstStyle/>
          <a:p>
            <a:r>
              <a:rPr lang="en-US" sz="3600" b="1" dirty="0"/>
              <a:t>IQAP Considerations for New Program Proposals</a:t>
            </a:r>
          </a:p>
        </p:txBody>
      </p:sp>
      <p:sp>
        <p:nvSpPr>
          <p:cNvPr id="8" name="Subtitle 7">
            <a:extLst>
              <a:ext uri="{FF2B5EF4-FFF2-40B4-BE49-F238E27FC236}">
                <a16:creationId xmlns:a16="http://schemas.microsoft.com/office/drawing/2014/main" id="{98B35791-AD9B-F240-82CF-6B5166321B40}"/>
              </a:ext>
            </a:extLst>
          </p:cNvPr>
          <p:cNvSpPr>
            <a:spLocks noGrp="1"/>
          </p:cNvSpPr>
          <p:nvPr>
            <p:ph type="subTitle" idx="1"/>
          </p:nvPr>
        </p:nvSpPr>
        <p:spPr>
          <a:xfrm>
            <a:off x="2288785" y="3487526"/>
            <a:ext cx="4788420" cy="1628671"/>
          </a:xfrm>
        </p:spPr>
        <p:txBody>
          <a:bodyPr>
            <a:normAutofit/>
          </a:bodyPr>
          <a:lstStyle/>
          <a:p>
            <a:r>
              <a:rPr lang="en-US" sz="1700" dirty="0"/>
              <a:t>Presented by:</a:t>
            </a:r>
          </a:p>
          <a:p>
            <a:pPr marL="285750" indent="-285750">
              <a:buFont typeface="Arial" panose="020B0604020202020204" pitchFamily="34" charset="0"/>
              <a:buChar char="•"/>
            </a:pPr>
            <a:r>
              <a:rPr lang="en-US" sz="1700" dirty="0"/>
              <a:t>Stephanie </a:t>
            </a:r>
            <a:r>
              <a:rPr lang="en-US" sz="1700" dirty="0" err="1"/>
              <a:t>Baschiera</a:t>
            </a:r>
            <a:r>
              <a:rPr lang="en-US" sz="1700" dirty="0"/>
              <a:t> and Lori Goff</a:t>
            </a:r>
          </a:p>
          <a:p>
            <a:r>
              <a:rPr lang="en-US" sz="1700" dirty="0"/>
              <a:t>Additional commentary by:</a:t>
            </a:r>
          </a:p>
          <a:p>
            <a:pPr marL="285750" indent="-285750">
              <a:buFont typeface="Arial" panose="020B0604020202020204" pitchFamily="34" charset="0"/>
              <a:buChar char="•"/>
            </a:pPr>
            <a:r>
              <a:rPr lang="en-US" sz="1700" dirty="0"/>
              <a:t>Doug Welch and Melissa Pool</a:t>
            </a:r>
          </a:p>
        </p:txBody>
      </p:sp>
    </p:spTree>
    <p:extLst>
      <p:ext uri="{BB962C8B-B14F-4D97-AF65-F5344CB8AC3E}">
        <p14:creationId xmlns:p14="http://schemas.microsoft.com/office/powerpoint/2010/main" val="19988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332D-91C4-4EDA-B6FA-4F180420CE27}"/>
              </a:ext>
            </a:extLst>
          </p:cNvPr>
          <p:cNvSpPr>
            <a:spLocks noGrp="1"/>
          </p:cNvSpPr>
          <p:nvPr>
            <p:ph type="title"/>
          </p:nvPr>
        </p:nvSpPr>
        <p:spPr/>
        <p:txBody>
          <a:bodyPr/>
          <a:lstStyle/>
          <a:p>
            <a:r>
              <a:rPr lang="en-US" b="1" dirty="0"/>
              <a:t>New Program Development:  Supports Available</a:t>
            </a:r>
            <a:endParaRPr lang="en-CA" b="1" dirty="0"/>
          </a:p>
        </p:txBody>
      </p:sp>
      <p:sp>
        <p:nvSpPr>
          <p:cNvPr id="5" name="Slide Number Placeholder 4">
            <a:extLst>
              <a:ext uri="{FF2B5EF4-FFF2-40B4-BE49-F238E27FC236}">
                <a16:creationId xmlns:a16="http://schemas.microsoft.com/office/drawing/2014/main" id="{27A3DC02-9C7A-45E3-9641-3F8FBF01BB88}"/>
              </a:ext>
            </a:extLst>
          </p:cNvPr>
          <p:cNvSpPr>
            <a:spLocks noGrp="1"/>
          </p:cNvSpPr>
          <p:nvPr>
            <p:ph type="sldNum" sz="quarter" idx="11"/>
          </p:nvPr>
        </p:nvSpPr>
        <p:spPr/>
        <p:txBody>
          <a:bodyPr/>
          <a:lstStyle/>
          <a:p>
            <a:fld id="{E2CB33EA-91D6-F140-A440-0A130B2A34DE}" type="slidenum">
              <a:rPr lang="en-US" smtClean="0"/>
              <a:pPr/>
              <a:t>12</a:t>
            </a:fld>
            <a:endParaRPr lang="en-US" dirty="0"/>
          </a:p>
        </p:txBody>
      </p:sp>
      <p:sp>
        <p:nvSpPr>
          <p:cNvPr id="6" name="Date Placeholder 5">
            <a:extLst>
              <a:ext uri="{FF2B5EF4-FFF2-40B4-BE49-F238E27FC236}">
                <a16:creationId xmlns:a16="http://schemas.microsoft.com/office/drawing/2014/main" id="{B4F13E8E-85AD-44AA-BEE7-576D01851B4E}"/>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7" name="Subtitle Placeholder">
            <a:extLst>
              <a:ext uri="{FF2B5EF4-FFF2-40B4-BE49-F238E27FC236}">
                <a16:creationId xmlns:a16="http://schemas.microsoft.com/office/drawing/2014/main" id="{6CC940D4-E658-7440-B595-FD61663B4766}"/>
              </a:ext>
            </a:extLst>
          </p:cNvPr>
          <p:cNvSpPr txBox="1">
            <a:spLocks/>
          </p:cNvSpPr>
          <p:nvPr/>
        </p:nvSpPr>
        <p:spPr>
          <a:xfrm>
            <a:off x="200894" y="745840"/>
            <a:ext cx="8780462" cy="831079"/>
          </a:xfrm>
          <a:prstGeom prst="rect">
            <a:avLst/>
          </a:prstGeom>
        </p:spPr>
        <p:txBody>
          <a:bodyPr vert="horz" lIns="108000" tIns="45720" rIns="91440" bIns="45720" rtlCol="0">
            <a:noAutofit/>
          </a:bodyPr>
          <a:lstStyle>
            <a:lvl1pPr marL="0" indent="0" algn="l" defTabSz="457189" rtl="0" eaLnBrk="1" latinLnBrk="0" hangingPunct="1">
              <a:lnSpc>
                <a:spcPct val="112000"/>
              </a:lnSpc>
              <a:spcBef>
                <a:spcPts val="0"/>
              </a:spcBef>
              <a:spcAft>
                <a:spcPts val="800"/>
              </a:spcAft>
              <a:buClr>
                <a:srgbClr val="7C0040"/>
              </a:buClr>
              <a:buFont typeface="Arial"/>
              <a:buNone/>
              <a:defRPr sz="2000" b="0" i="0" kern="1200">
                <a:solidFill>
                  <a:schemeClr val="tx1"/>
                </a:solidFill>
                <a:latin typeface="Arial" charset="0"/>
                <a:ea typeface="+mn-ea"/>
                <a:cs typeface="+mn-cs"/>
              </a:defRPr>
            </a:lvl1pPr>
            <a:lvl2pPr marL="457189" indent="0"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None/>
              <a:defRPr sz="2000" b="0" i="0" kern="1200">
                <a:solidFill>
                  <a:schemeClr val="tx1"/>
                </a:solidFill>
                <a:latin typeface="Arial" charset="0"/>
                <a:ea typeface="+mn-ea"/>
                <a:cs typeface="+mn-cs"/>
              </a:defRPr>
            </a:lvl2pPr>
            <a:lvl3pPr marL="914377" indent="0" algn="l" defTabSz="457189" rtl="0" eaLnBrk="1" latinLnBrk="0" hangingPunct="1">
              <a:lnSpc>
                <a:spcPct val="112000"/>
              </a:lnSpc>
              <a:spcBef>
                <a:spcPts val="0"/>
              </a:spcBef>
              <a:spcAft>
                <a:spcPts val="800"/>
              </a:spcAft>
              <a:buClr>
                <a:schemeClr val="tx1">
                  <a:lumMod val="60000"/>
                  <a:lumOff val="40000"/>
                </a:schemeClr>
              </a:buClr>
              <a:buFont typeface="Arial"/>
              <a:buNone/>
              <a:defRPr sz="2000" b="0" i="0" kern="1200">
                <a:solidFill>
                  <a:schemeClr val="tx1"/>
                </a:solidFill>
                <a:latin typeface="Arial" charset="0"/>
                <a:ea typeface="+mn-ea"/>
                <a:cs typeface="+mn-cs"/>
              </a:defRPr>
            </a:lvl3pPr>
            <a:lvl4pPr marL="1371566" indent="0"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None/>
              <a:defRPr sz="2000" b="0" i="0" kern="1200">
                <a:solidFill>
                  <a:schemeClr val="tx1"/>
                </a:solidFill>
                <a:latin typeface="Arial" charset="0"/>
                <a:ea typeface="+mn-ea"/>
                <a:cs typeface="+mn-cs"/>
              </a:defRPr>
            </a:lvl4pPr>
            <a:lvl5pPr marL="1828754" indent="0"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None/>
              <a:defRPr sz="20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i="1" dirty="0"/>
              <a:t>MacPherson Institute, School of Graduate Studies, Institutional Research and Analysis, and the Library</a:t>
            </a:r>
          </a:p>
        </p:txBody>
      </p:sp>
      <p:sp>
        <p:nvSpPr>
          <p:cNvPr id="12" name="Content Placeholder 11">
            <a:extLst>
              <a:ext uri="{FF2B5EF4-FFF2-40B4-BE49-F238E27FC236}">
                <a16:creationId xmlns:a16="http://schemas.microsoft.com/office/drawing/2014/main" id="{4B1A1A2D-24B7-CC4E-8056-60AFD0152143}"/>
              </a:ext>
            </a:extLst>
          </p:cNvPr>
          <p:cNvSpPr>
            <a:spLocks noGrp="1"/>
          </p:cNvSpPr>
          <p:nvPr>
            <p:ph idx="1"/>
          </p:nvPr>
        </p:nvSpPr>
        <p:spPr>
          <a:xfrm>
            <a:off x="538563" y="1816274"/>
            <a:ext cx="8105123" cy="4053500"/>
          </a:xfrm>
        </p:spPr>
        <p:txBody>
          <a:bodyPr>
            <a:normAutofit/>
          </a:bodyPr>
          <a:lstStyle/>
          <a:p>
            <a:r>
              <a:rPr lang="en-CA" b="1" dirty="0"/>
              <a:t>Consultations with interdisciplinary team &amp; applicable university central units</a:t>
            </a:r>
          </a:p>
          <a:p>
            <a:r>
              <a:rPr lang="en-CA" b="1" dirty="0"/>
              <a:t>Self-study guidebook and template</a:t>
            </a:r>
          </a:p>
          <a:p>
            <a:r>
              <a:rPr lang="en-CA" b="1" dirty="0"/>
              <a:t>Website: </a:t>
            </a:r>
            <a:r>
              <a:rPr lang="en-CA" b="1" dirty="0" err="1"/>
              <a:t>IQAP.mcmaster.ca</a:t>
            </a:r>
            <a:endParaRPr lang="en-CA" b="1" dirty="0"/>
          </a:p>
          <a:p>
            <a:r>
              <a:rPr lang="en-CA" b="1" dirty="0"/>
              <a:t>Information sessions</a:t>
            </a:r>
          </a:p>
          <a:p>
            <a:r>
              <a:rPr lang="en-CA" b="1" dirty="0"/>
              <a:t>Support developing or revising program learning outcomes</a:t>
            </a:r>
          </a:p>
          <a:p>
            <a:r>
              <a:rPr lang="en-CA" b="1" dirty="0"/>
              <a:t>Library consultation</a:t>
            </a:r>
          </a:p>
          <a:p>
            <a:r>
              <a:rPr lang="en-CA" b="1" dirty="0"/>
              <a:t>Review of new program proposal drafts</a:t>
            </a:r>
          </a:p>
          <a:p>
            <a:r>
              <a:rPr lang="en-CA" b="1" dirty="0"/>
              <a:t>Booking and coordinating site visit</a:t>
            </a:r>
            <a:endParaRPr lang="en-CA" sz="1100" dirty="0"/>
          </a:p>
          <a:p>
            <a:pPr marL="0" indent="0">
              <a:buNone/>
            </a:pPr>
            <a:r>
              <a:rPr lang="en-CA" sz="1400" dirty="0"/>
              <a:t>Other considerations beyond scope of IQAP Office Support: proposal writing; market analyse; comparator data; and evidence of student demand </a:t>
            </a:r>
          </a:p>
          <a:p>
            <a:endParaRPr lang="en-US" dirty="0"/>
          </a:p>
        </p:txBody>
      </p:sp>
    </p:spTree>
    <p:extLst>
      <p:ext uri="{BB962C8B-B14F-4D97-AF65-F5344CB8AC3E}">
        <p14:creationId xmlns:p14="http://schemas.microsoft.com/office/powerpoint/2010/main" val="39777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normAutofit/>
          </a:bodyPr>
          <a:lstStyle/>
          <a:p>
            <a:r>
              <a:rPr lang="en-US" dirty="0"/>
              <a:t>Process at a Glance</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13</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11" name="TextBox 10">
            <a:extLst>
              <a:ext uri="{FF2B5EF4-FFF2-40B4-BE49-F238E27FC236}">
                <a16:creationId xmlns:a16="http://schemas.microsoft.com/office/drawing/2014/main" id="{2D434DA8-780C-D24C-9D13-EE01E59D40CD}"/>
              </a:ext>
            </a:extLst>
          </p:cNvPr>
          <p:cNvSpPr txBox="1"/>
          <p:nvPr/>
        </p:nvSpPr>
        <p:spPr>
          <a:xfrm>
            <a:off x="200894" y="722262"/>
            <a:ext cx="2377574" cy="369332"/>
          </a:xfrm>
          <a:prstGeom prst="rect">
            <a:avLst/>
          </a:prstGeom>
          <a:noFill/>
        </p:spPr>
        <p:txBody>
          <a:bodyPr wrap="none" rtlCol="0">
            <a:spAutoFit/>
          </a:bodyPr>
          <a:lstStyle/>
          <a:p>
            <a:r>
              <a:rPr lang="en-US" b="1" dirty="0"/>
              <a:t>Development stage:</a:t>
            </a:r>
          </a:p>
        </p:txBody>
      </p:sp>
      <p:graphicFrame>
        <p:nvGraphicFramePr>
          <p:cNvPr id="12" name="Table 11">
            <a:extLst>
              <a:ext uri="{FF2B5EF4-FFF2-40B4-BE49-F238E27FC236}">
                <a16:creationId xmlns:a16="http://schemas.microsoft.com/office/drawing/2014/main" id="{EE4118B2-EA25-C64E-A2CC-D1CA0C8D93FD}"/>
              </a:ext>
            </a:extLst>
          </p:cNvPr>
          <p:cNvGraphicFramePr>
            <a:graphicFrameLocks noGrp="1"/>
          </p:cNvGraphicFramePr>
          <p:nvPr>
            <p:extLst>
              <p:ext uri="{D42A27DB-BD31-4B8C-83A1-F6EECF244321}">
                <p14:modId xmlns:p14="http://schemas.microsoft.com/office/powerpoint/2010/main" val="1660187090"/>
              </p:ext>
            </p:extLst>
          </p:nvPr>
        </p:nvGraphicFramePr>
        <p:xfrm>
          <a:off x="482850" y="1069440"/>
          <a:ext cx="8178300" cy="1737977"/>
        </p:xfrm>
        <a:graphic>
          <a:graphicData uri="http://schemas.openxmlformats.org/drawingml/2006/table">
            <a:tbl>
              <a:tblPr firstCol="1" bandRow="1">
                <a:tableStyleId>{5C22544A-7EE6-4342-B048-85BDC9FD1C3A}</a:tableStyleId>
              </a:tblPr>
              <a:tblGrid>
                <a:gridCol w="8178300">
                  <a:extLst>
                    <a:ext uri="{9D8B030D-6E8A-4147-A177-3AD203B41FA5}">
                      <a16:colId xmlns:a16="http://schemas.microsoft.com/office/drawing/2014/main" val="3102256487"/>
                    </a:ext>
                  </a:extLst>
                </a:gridCol>
              </a:tblGrid>
              <a:tr h="268199">
                <a:tc>
                  <a:txBody>
                    <a:bodyPr/>
                    <a:lstStyle/>
                    <a:p>
                      <a:pPr marL="285750" indent="-285750">
                        <a:buFont typeface="Arial" panose="020B0604020202020204" pitchFamily="34" charset="0"/>
                        <a:buChar char="•"/>
                      </a:pPr>
                      <a:r>
                        <a:rPr lang="en-US" sz="1800" b="0" dirty="0">
                          <a:solidFill>
                            <a:schemeClr val="bg2">
                              <a:lumMod val="95000"/>
                            </a:schemeClr>
                          </a:solidFill>
                          <a:effectLst/>
                          <a:latin typeface="+mj-lt"/>
                          <a:ea typeface="Calibri" panose="020F0502020204030204" pitchFamily="34" charset="0"/>
                          <a:cs typeface="Times New Roman" panose="02020603050405020304" pitchFamily="18" charset="0"/>
                        </a:rPr>
                        <a:t>Interdisciplinary Discussion and MOUs </a:t>
                      </a:r>
                      <a:endParaRPr lang="en-CA" sz="1800" b="0" dirty="0">
                        <a:solidFill>
                          <a:schemeClr val="bg2">
                            <a:lumMod val="95000"/>
                          </a:schemeClr>
                        </a:solidFill>
                        <a:effectLst/>
                        <a:latin typeface="+mj-lt"/>
                        <a:ea typeface="Calibri" panose="020F0502020204030204" pitchFamily="34" charset="0"/>
                        <a:cs typeface="Times New Roman" panose="02020603050405020304" pitchFamily="18" charset="0"/>
                      </a:endParaRPr>
                    </a:p>
                  </a:txBody>
                  <a:tcPr>
                    <a:solidFill>
                      <a:srgbClr val="7A003C"/>
                    </a:solidFill>
                  </a:tcPr>
                </a:tc>
                <a:extLst>
                  <a:ext uri="{0D108BD9-81ED-4DB2-BD59-A6C34878D82A}">
                    <a16:rowId xmlns:a16="http://schemas.microsoft.com/office/drawing/2014/main" val="3883375826"/>
                  </a:ext>
                </a:extLst>
              </a:tr>
              <a:tr h="268199">
                <a:tc>
                  <a:txBody>
                    <a:bodyPr/>
                    <a:lstStyle/>
                    <a:p>
                      <a:pPr marL="285750" indent="-285750">
                        <a:buFont typeface="Arial" panose="020B0604020202020204" pitchFamily="34" charset="0"/>
                        <a:buChar char="•"/>
                      </a:pPr>
                      <a:r>
                        <a:rPr lang="en-US" sz="1800" b="0" dirty="0">
                          <a:solidFill>
                            <a:schemeClr val="bg2">
                              <a:lumMod val="95000"/>
                            </a:schemeClr>
                          </a:solidFill>
                          <a:effectLst/>
                          <a:latin typeface="+mj-lt"/>
                        </a:rPr>
                        <a:t>Proposal development </a:t>
                      </a:r>
                      <a:endParaRPr lang="en-CA" sz="1800" b="0" dirty="0">
                        <a:solidFill>
                          <a:schemeClr val="bg2">
                            <a:lumMod val="95000"/>
                          </a:schemeClr>
                        </a:solidFill>
                        <a:effectLst/>
                        <a:latin typeface="+mj-lt"/>
                        <a:ea typeface="Calibri" panose="020F0502020204030204" pitchFamily="34" charset="0"/>
                        <a:cs typeface="Times New Roman" panose="02020603050405020304" pitchFamily="18" charset="0"/>
                      </a:endParaRPr>
                    </a:p>
                  </a:txBody>
                  <a:tcPr>
                    <a:solidFill>
                      <a:srgbClr val="7A003C"/>
                    </a:solidFill>
                  </a:tcPr>
                </a:tc>
                <a:extLst>
                  <a:ext uri="{0D108BD9-81ED-4DB2-BD59-A6C34878D82A}">
                    <a16:rowId xmlns:a16="http://schemas.microsoft.com/office/drawing/2014/main" val="2879490112"/>
                  </a:ext>
                </a:extLst>
              </a:tr>
              <a:tr h="268199">
                <a:tc>
                  <a:txBody>
                    <a:bodyPr/>
                    <a:lstStyle/>
                    <a:p>
                      <a:pPr marL="285750" indent="-285750">
                        <a:buFont typeface="Arial" panose="020B0604020202020204" pitchFamily="34" charset="0"/>
                        <a:buChar char="•"/>
                      </a:pPr>
                      <a:r>
                        <a:rPr lang="en-US" sz="1800" b="0" dirty="0">
                          <a:solidFill>
                            <a:schemeClr val="bg2">
                              <a:lumMod val="95000"/>
                            </a:schemeClr>
                          </a:solidFill>
                          <a:effectLst/>
                          <a:latin typeface="+mj-lt"/>
                        </a:rPr>
                        <a:t>Approvals from all Deans involved with proposed program  </a:t>
                      </a:r>
                      <a:endParaRPr lang="en-CA" sz="1800" b="0" dirty="0">
                        <a:solidFill>
                          <a:schemeClr val="bg2">
                            <a:lumMod val="95000"/>
                          </a:schemeClr>
                        </a:solidFill>
                        <a:effectLst/>
                        <a:latin typeface="+mj-lt"/>
                        <a:ea typeface="Calibri" panose="020F0502020204030204" pitchFamily="34" charset="0"/>
                        <a:cs typeface="Times New Roman" panose="02020603050405020304" pitchFamily="18" charset="0"/>
                      </a:endParaRPr>
                    </a:p>
                  </a:txBody>
                  <a:tcPr>
                    <a:solidFill>
                      <a:srgbClr val="7A003C"/>
                    </a:solidFill>
                  </a:tcPr>
                </a:tc>
                <a:extLst>
                  <a:ext uri="{0D108BD9-81ED-4DB2-BD59-A6C34878D82A}">
                    <a16:rowId xmlns:a16="http://schemas.microsoft.com/office/drawing/2014/main" val="3846105629"/>
                  </a:ext>
                </a:extLst>
              </a:tr>
              <a:tr h="640697">
                <a:tc>
                  <a:txBody>
                    <a:bodyPr/>
                    <a:lstStyle/>
                    <a:p>
                      <a:pPr marL="285750" indent="-285750">
                        <a:buFont typeface="Arial" panose="020B0604020202020204" pitchFamily="34" charset="0"/>
                        <a:buChar char="•"/>
                      </a:pPr>
                      <a:r>
                        <a:rPr lang="en-US" sz="1800" b="0" dirty="0">
                          <a:solidFill>
                            <a:schemeClr val="bg2">
                              <a:lumMod val="95000"/>
                            </a:schemeClr>
                          </a:solidFill>
                          <a:effectLst/>
                          <a:latin typeface="+mj-lt"/>
                        </a:rPr>
                        <a:t>Faculty curriculum and Faculty approvals* </a:t>
                      </a:r>
                    </a:p>
                    <a:p>
                      <a:pPr marL="0" indent="0">
                        <a:buFont typeface="Arial" panose="020B0604020202020204" pitchFamily="34" charset="0"/>
                        <a:buNone/>
                      </a:pPr>
                      <a:r>
                        <a:rPr lang="en-US" sz="1400" b="0" dirty="0">
                          <a:solidFill>
                            <a:schemeClr val="bg2">
                              <a:lumMod val="95000"/>
                            </a:schemeClr>
                          </a:solidFill>
                          <a:effectLst/>
                          <a:latin typeface="+mj-lt"/>
                        </a:rPr>
                        <a:t>          *Interdisciplinary programs need approvals from all faculty committees to move forward</a:t>
                      </a:r>
                      <a:endParaRPr lang="en-CA" sz="1600" b="0" dirty="0">
                        <a:solidFill>
                          <a:schemeClr val="bg2">
                            <a:lumMod val="95000"/>
                          </a:schemeClr>
                        </a:solidFill>
                        <a:effectLst/>
                        <a:latin typeface="+mj-lt"/>
                        <a:ea typeface="Calibri" panose="020F0502020204030204" pitchFamily="34" charset="0"/>
                        <a:cs typeface="Times New Roman" panose="02020603050405020304" pitchFamily="18" charset="0"/>
                      </a:endParaRPr>
                    </a:p>
                  </a:txBody>
                  <a:tcPr>
                    <a:solidFill>
                      <a:srgbClr val="7A003C"/>
                    </a:solidFill>
                  </a:tcPr>
                </a:tc>
                <a:extLst>
                  <a:ext uri="{0D108BD9-81ED-4DB2-BD59-A6C34878D82A}">
                    <a16:rowId xmlns:a16="http://schemas.microsoft.com/office/drawing/2014/main" val="709692820"/>
                  </a:ext>
                </a:extLst>
              </a:tr>
            </a:tbl>
          </a:graphicData>
        </a:graphic>
      </p:graphicFrame>
      <p:sp>
        <p:nvSpPr>
          <p:cNvPr id="13" name="TextBox 12">
            <a:extLst>
              <a:ext uri="{FF2B5EF4-FFF2-40B4-BE49-F238E27FC236}">
                <a16:creationId xmlns:a16="http://schemas.microsoft.com/office/drawing/2014/main" id="{3DFE179B-A73A-904C-8FC0-EC016A9989EC}"/>
              </a:ext>
            </a:extLst>
          </p:cNvPr>
          <p:cNvSpPr txBox="1"/>
          <p:nvPr/>
        </p:nvSpPr>
        <p:spPr>
          <a:xfrm>
            <a:off x="200894" y="2885854"/>
            <a:ext cx="4929555" cy="369332"/>
          </a:xfrm>
          <a:prstGeom prst="rect">
            <a:avLst/>
          </a:prstGeom>
          <a:noFill/>
        </p:spPr>
        <p:txBody>
          <a:bodyPr wrap="none" rtlCol="0">
            <a:spAutoFit/>
          </a:bodyPr>
          <a:lstStyle/>
          <a:p>
            <a:r>
              <a:rPr lang="en-US" b="1" dirty="0"/>
              <a:t>Budget considerations and approval stage:</a:t>
            </a:r>
          </a:p>
        </p:txBody>
      </p:sp>
      <p:graphicFrame>
        <p:nvGraphicFramePr>
          <p:cNvPr id="14" name="Table 13">
            <a:extLst>
              <a:ext uri="{FF2B5EF4-FFF2-40B4-BE49-F238E27FC236}">
                <a16:creationId xmlns:a16="http://schemas.microsoft.com/office/drawing/2014/main" id="{823549BC-30AF-DA40-BB45-08A23A4889AC}"/>
              </a:ext>
            </a:extLst>
          </p:cNvPr>
          <p:cNvGraphicFramePr>
            <a:graphicFrameLocks noGrp="1"/>
          </p:cNvGraphicFramePr>
          <p:nvPr>
            <p:extLst>
              <p:ext uri="{D42A27DB-BD31-4B8C-83A1-F6EECF244321}">
                <p14:modId xmlns:p14="http://schemas.microsoft.com/office/powerpoint/2010/main" val="582767006"/>
              </p:ext>
            </p:extLst>
          </p:nvPr>
        </p:nvGraphicFramePr>
        <p:xfrm>
          <a:off x="482850" y="3222028"/>
          <a:ext cx="8178300" cy="1097280"/>
        </p:xfrm>
        <a:graphic>
          <a:graphicData uri="http://schemas.openxmlformats.org/drawingml/2006/table">
            <a:tbl>
              <a:tblPr firstCol="1" bandRow="1">
                <a:tableStyleId>{5C22544A-7EE6-4342-B048-85BDC9FD1C3A}</a:tableStyleId>
              </a:tblPr>
              <a:tblGrid>
                <a:gridCol w="8178300">
                  <a:extLst>
                    <a:ext uri="{9D8B030D-6E8A-4147-A177-3AD203B41FA5}">
                      <a16:colId xmlns:a16="http://schemas.microsoft.com/office/drawing/2014/main" val="2110250543"/>
                    </a:ext>
                  </a:extLst>
                </a:gridCol>
              </a:tblGrid>
              <a:tr h="268199">
                <a:tc>
                  <a:txBody>
                    <a:bodyPr/>
                    <a:lstStyle/>
                    <a:p>
                      <a:pPr marL="285750" indent="-285750">
                        <a:buFont typeface="Arial" panose="020B0604020202020204" pitchFamily="34" charset="0"/>
                        <a:buChar char="•"/>
                      </a:pPr>
                      <a:r>
                        <a:rPr lang="en-US" sz="1800" b="0" dirty="0">
                          <a:solidFill>
                            <a:schemeClr val="bg2">
                              <a:lumMod val="95000"/>
                            </a:schemeClr>
                          </a:solidFill>
                          <a:effectLst/>
                          <a:latin typeface="+mj-lt"/>
                        </a:rPr>
                        <a:t>Budget discussions and approval within Faculties</a:t>
                      </a:r>
                      <a:endParaRPr lang="en-CA" sz="1800" b="0" dirty="0">
                        <a:solidFill>
                          <a:schemeClr val="bg2">
                            <a:lumMod val="95000"/>
                          </a:schemeClr>
                        </a:solidFill>
                        <a:effectLst/>
                        <a:latin typeface="+mj-lt"/>
                        <a:ea typeface="Calibri" panose="020F0502020204030204" pitchFamily="34" charset="0"/>
                        <a:cs typeface="Times New Roman" panose="02020603050405020304" pitchFamily="18" charset="0"/>
                      </a:endParaRPr>
                    </a:p>
                  </a:txBody>
                  <a:tcPr>
                    <a:solidFill>
                      <a:srgbClr val="464F55"/>
                    </a:solidFill>
                  </a:tcPr>
                </a:tc>
                <a:extLst>
                  <a:ext uri="{0D108BD9-81ED-4DB2-BD59-A6C34878D82A}">
                    <a16:rowId xmlns:a16="http://schemas.microsoft.com/office/drawing/2014/main" val="4284066848"/>
                  </a:ext>
                </a:extLst>
              </a:tr>
              <a:tr h="268199">
                <a:tc>
                  <a:txBody>
                    <a:bodyPr/>
                    <a:lstStyle/>
                    <a:p>
                      <a:pPr marL="285750" indent="-285750">
                        <a:buFont typeface="Arial" panose="020B0604020202020204" pitchFamily="34" charset="0"/>
                        <a:buChar char="•"/>
                      </a:pPr>
                      <a:r>
                        <a:rPr lang="en-US" sz="1800" b="0" dirty="0">
                          <a:solidFill>
                            <a:schemeClr val="bg2">
                              <a:lumMod val="95000"/>
                            </a:schemeClr>
                          </a:solidFill>
                          <a:effectLst/>
                          <a:latin typeface="+mj-lt"/>
                          <a:ea typeface="Calibri" panose="020F0502020204030204" pitchFamily="34" charset="0"/>
                          <a:cs typeface="Times New Roman" panose="02020603050405020304" pitchFamily="18" charset="0"/>
                        </a:rPr>
                        <a:t>Budget approval by Provost’s Office (Linda </a:t>
                      </a:r>
                      <a:r>
                        <a:rPr lang="en-US" sz="1800" b="0" dirty="0" err="1">
                          <a:solidFill>
                            <a:schemeClr val="bg2">
                              <a:lumMod val="95000"/>
                            </a:schemeClr>
                          </a:solidFill>
                          <a:effectLst/>
                          <a:latin typeface="+mj-lt"/>
                          <a:ea typeface="Calibri" panose="020F0502020204030204" pitchFamily="34" charset="0"/>
                          <a:cs typeface="Times New Roman" panose="02020603050405020304" pitchFamily="18" charset="0"/>
                        </a:rPr>
                        <a:t>Coslovi</a:t>
                      </a:r>
                      <a:r>
                        <a:rPr lang="en-US" sz="1800" b="0" dirty="0">
                          <a:solidFill>
                            <a:schemeClr val="bg2">
                              <a:lumMod val="95000"/>
                            </a:schemeClr>
                          </a:solidFill>
                          <a:effectLst/>
                          <a:latin typeface="+mj-lt"/>
                          <a:ea typeface="Calibri" panose="020F0502020204030204" pitchFamily="34" charset="0"/>
                          <a:cs typeface="Times New Roman" panose="02020603050405020304" pitchFamily="18" charset="0"/>
                        </a:rPr>
                        <a:t>)</a:t>
                      </a:r>
                      <a:endParaRPr lang="en-CA" sz="1800" b="0" dirty="0">
                        <a:solidFill>
                          <a:schemeClr val="bg2">
                            <a:lumMod val="95000"/>
                          </a:schemeClr>
                        </a:solidFill>
                        <a:effectLst/>
                        <a:latin typeface="+mj-lt"/>
                        <a:ea typeface="Calibri" panose="020F0502020204030204" pitchFamily="34" charset="0"/>
                        <a:cs typeface="Times New Roman" panose="02020603050405020304" pitchFamily="18" charset="0"/>
                      </a:endParaRPr>
                    </a:p>
                  </a:txBody>
                  <a:tcPr>
                    <a:solidFill>
                      <a:srgbClr val="464F55"/>
                    </a:solidFill>
                  </a:tcPr>
                </a:tc>
                <a:extLst>
                  <a:ext uri="{0D108BD9-81ED-4DB2-BD59-A6C34878D82A}">
                    <a16:rowId xmlns:a16="http://schemas.microsoft.com/office/drawing/2014/main" val="3871907587"/>
                  </a:ext>
                </a:extLst>
              </a:tr>
              <a:tr h="268199">
                <a:tc>
                  <a:txBody>
                    <a:bodyPr/>
                    <a:lstStyle/>
                    <a:p>
                      <a:pPr marL="285750" indent="-285750">
                        <a:buFont typeface="Arial" panose="020B0604020202020204" pitchFamily="34" charset="0"/>
                        <a:buChar char="•"/>
                      </a:pPr>
                      <a:r>
                        <a:rPr lang="en-CA" sz="1800" b="0" dirty="0">
                          <a:solidFill>
                            <a:schemeClr val="bg2">
                              <a:lumMod val="95000"/>
                            </a:schemeClr>
                          </a:solidFill>
                          <a:effectLst/>
                          <a:latin typeface="+mj-lt"/>
                          <a:ea typeface="Calibri" panose="020F0502020204030204" pitchFamily="34" charset="0"/>
                          <a:cs typeface="Times New Roman" panose="02020603050405020304" pitchFamily="18" charset="0"/>
                        </a:rPr>
                        <a:t>University Fees Committee approval</a:t>
                      </a:r>
                    </a:p>
                  </a:txBody>
                  <a:tcPr>
                    <a:solidFill>
                      <a:srgbClr val="464F55"/>
                    </a:solidFill>
                  </a:tcPr>
                </a:tc>
                <a:extLst>
                  <a:ext uri="{0D108BD9-81ED-4DB2-BD59-A6C34878D82A}">
                    <a16:rowId xmlns:a16="http://schemas.microsoft.com/office/drawing/2014/main" val="1897469537"/>
                  </a:ext>
                </a:extLst>
              </a:tr>
            </a:tbl>
          </a:graphicData>
        </a:graphic>
      </p:graphicFrame>
      <p:sp>
        <p:nvSpPr>
          <p:cNvPr id="15" name="TextBox 14">
            <a:extLst>
              <a:ext uri="{FF2B5EF4-FFF2-40B4-BE49-F238E27FC236}">
                <a16:creationId xmlns:a16="http://schemas.microsoft.com/office/drawing/2014/main" id="{AFCFD91B-A50F-D848-AE8D-CD66C5E6748C}"/>
              </a:ext>
            </a:extLst>
          </p:cNvPr>
          <p:cNvSpPr txBox="1"/>
          <p:nvPr/>
        </p:nvSpPr>
        <p:spPr>
          <a:xfrm>
            <a:off x="200894" y="4432042"/>
            <a:ext cx="2800767" cy="369332"/>
          </a:xfrm>
          <a:prstGeom prst="rect">
            <a:avLst/>
          </a:prstGeom>
          <a:noFill/>
        </p:spPr>
        <p:txBody>
          <a:bodyPr wrap="none" rtlCol="0">
            <a:spAutoFit/>
          </a:bodyPr>
          <a:lstStyle/>
          <a:p>
            <a:r>
              <a:rPr lang="en-US" b="1" dirty="0"/>
              <a:t>Academic review stage:</a:t>
            </a:r>
          </a:p>
        </p:txBody>
      </p:sp>
      <p:graphicFrame>
        <p:nvGraphicFramePr>
          <p:cNvPr id="16" name="Table 15">
            <a:extLst>
              <a:ext uri="{FF2B5EF4-FFF2-40B4-BE49-F238E27FC236}">
                <a16:creationId xmlns:a16="http://schemas.microsoft.com/office/drawing/2014/main" id="{85A650B8-A877-484A-AE4A-E9809BFFC427}"/>
              </a:ext>
            </a:extLst>
          </p:cNvPr>
          <p:cNvGraphicFramePr>
            <a:graphicFrameLocks noGrp="1"/>
          </p:cNvGraphicFramePr>
          <p:nvPr>
            <p:extLst>
              <p:ext uri="{D42A27DB-BD31-4B8C-83A1-F6EECF244321}">
                <p14:modId xmlns:p14="http://schemas.microsoft.com/office/powerpoint/2010/main" val="1033612942"/>
              </p:ext>
            </p:extLst>
          </p:nvPr>
        </p:nvGraphicFramePr>
        <p:xfrm>
          <a:off x="482850" y="4768216"/>
          <a:ext cx="8178300" cy="1310640"/>
        </p:xfrm>
        <a:graphic>
          <a:graphicData uri="http://schemas.openxmlformats.org/drawingml/2006/table">
            <a:tbl>
              <a:tblPr firstCol="1" bandRow="1">
                <a:tableStyleId>{5C22544A-7EE6-4342-B048-85BDC9FD1C3A}</a:tableStyleId>
              </a:tblPr>
              <a:tblGrid>
                <a:gridCol w="8178300">
                  <a:extLst>
                    <a:ext uri="{9D8B030D-6E8A-4147-A177-3AD203B41FA5}">
                      <a16:colId xmlns:a16="http://schemas.microsoft.com/office/drawing/2014/main" val="360136614"/>
                    </a:ext>
                  </a:extLst>
                </a:gridCol>
              </a:tblGrid>
              <a:tr h="268199">
                <a:tc>
                  <a:txBody>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000000"/>
                          </a:solidFill>
                          <a:effectLst/>
                          <a:latin typeface="+mj-lt"/>
                        </a:rPr>
                        <a:t>Submit external reviewer names and determine site visit dates</a:t>
                      </a:r>
                      <a:endParaRPr lang="en-CA" sz="1800" b="0" dirty="0">
                        <a:solidFill>
                          <a:srgbClr val="000000"/>
                        </a:solidFill>
                        <a:effectLst/>
                        <a:latin typeface="+mj-lt"/>
                        <a:ea typeface="Calibri" panose="020F0502020204030204" pitchFamily="34"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3753418380"/>
                  </a:ext>
                </a:extLst>
              </a:tr>
              <a:tr h="268199">
                <a:tc>
                  <a:txBody>
                    <a:bodyPr/>
                    <a:lstStyle/>
                    <a:p>
                      <a:pPr marL="285750" indent="-285750">
                        <a:buFont typeface="Arial" panose="020B0604020202020204" pitchFamily="34" charset="0"/>
                        <a:buChar char="•"/>
                      </a:pPr>
                      <a:r>
                        <a:rPr lang="en-US" sz="1800" b="0" dirty="0">
                          <a:solidFill>
                            <a:srgbClr val="000000"/>
                          </a:solidFill>
                          <a:effectLst/>
                          <a:latin typeface="+mj-lt"/>
                        </a:rPr>
                        <a:t>Site visit by external review team</a:t>
                      </a:r>
                      <a:endParaRPr lang="en-CA" sz="1800" b="0" dirty="0">
                        <a:solidFill>
                          <a:srgbClr val="000000"/>
                        </a:solidFill>
                        <a:effectLst/>
                        <a:latin typeface="+mj-lt"/>
                        <a:ea typeface="Calibri" panose="020F0502020204030204" pitchFamily="34"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3725633494"/>
                  </a:ext>
                </a:extLst>
              </a:tr>
              <a:tr h="152899">
                <a:tc>
                  <a:txBody>
                    <a:bodyPr/>
                    <a:lstStyle/>
                    <a:p>
                      <a:pPr marL="285750" indent="-285750">
                        <a:buFont typeface="Arial" panose="020B0604020202020204" pitchFamily="34" charset="0"/>
                        <a:buChar char="•"/>
                      </a:pPr>
                      <a:r>
                        <a:rPr lang="en-US" sz="1800" b="0" dirty="0">
                          <a:solidFill>
                            <a:srgbClr val="000000"/>
                          </a:solidFill>
                          <a:effectLst/>
                          <a:latin typeface="+mj-lt"/>
                        </a:rPr>
                        <a:t>Receive and response to Reviewers’ Report</a:t>
                      </a:r>
                    </a:p>
                    <a:p>
                      <a:pPr marL="0" marR="0" lvl="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b="0" i="1" kern="1200" dirty="0">
                          <a:solidFill>
                            <a:srgbClr val="000000"/>
                          </a:solidFill>
                          <a:effectLst/>
                          <a:latin typeface="+mn-lt"/>
                          <a:ea typeface="Calibri" panose="020F0502020204030204" pitchFamily="34" charset="0"/>
                          <a:cs typeface="Times New Roman" panose="02020603050405020304" pitchFamily="18" charset="0"/>
                        </a:rPr>
                        <a:t>         *If needed, revise program proposal and obtain Deans’ sign-offs on changes</a:t>
                      </a:r>
                    </a:p>
                  </a:txBody>
                  <a:tcPr>
                    <a:solidFill>
                      <a:schemeClr val="accent2"/>
                    </a:solidFill>
                  </a:tcPr>
                </a:tc>
                <a:extLst>
                  <a:ext uri="{0D108BD9-81ED-4DB2-BD59-A6C34878D82A}">
                    <a16:rowId xmlns:a16="http://schemas.microsoft.com/office/drawing/2014/main" val="457849432"/>
                  </a:ext>
                </a:extLst>
              </a:tr>
            </a:tbl>
          </a:graphicData>
        </a:graphic>
      </p:graphicFrame>
    </p:spTree>
    <p:extLst>
      <p:ext uri="{BB962C8B-B14F-4D97-AF65-F5344CB8AC3E}">
        <p14:creationId xmlns:p14="http://schemas.microsoft.com/office/powerpoint/2010/main" val="5266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normAutofit/>
          </a:bodyPr>
          <a:lstStyle/>
          <a:p>
            <a:r>
              <a:rPr lang="en-US" dirty="0"/>
              <a:t>Process at a Glance</a:t>
            </a:r>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14</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11" name="TextBox 10">
            <a:extLst>
              <a:ext uri="{FF2B5EF4-FFF2-40B4-BE49-F238E27FC236}">
                <a16:creationId xmlns:a16="http://schemas.microsoft.com/office/drawing/2014/main" id="{2D434DA8-780C-D24C-9D13-EE01E59D40CD}"/>
              </a:ext>
            </a:extLst>
          </p:cNvPr>
          <p:cNvSpPr txBox="1"/>
          <p:nvPr/>
        </p:nvSpPr>
        <p:spPr>
          <a:xfrm>
            <a:off x="200894" y="789140"/>
            <a:ext cx="1928733" cy="369332"/>
          </a:xfrm>
          <a:prstGeom prst="rect">
            <a:avLst/>
          </a:prstGeom>
          <a:noFill/>
        </p:spPr>
        <p:txBody>
          <a:bodyPr wrap="none" rtlCol="0">
            <a:spAutoFit/>
          </a:bodyPr>
          <a:lstStyle/>
          <a:p>
            <a:r>
              <a:rPr lang="en-US" b="1" dirty="0"/>
              <a:t>Approval stage:</a:t>
            </a:r>
          </a:p>
        </p:txBody>
      </p:sp>
      <p:graphicFrame>
        <p:nvGraphicFramePr>
          <p:cNvPr id="2" name="Table 1">
            <a:extLst>
              <a:ext uri="{FF2B5EF4-FFF2-40B4-BE49-F238E27FC236}">
                <a16:creationId xmlns:a16="http://schemas.microsoft.com/office/drawing/2014/main" id="{7D043777-592B-AD47-9BD8-C17E071959ED}"/>
              </a:ext>
            </a:extLst>
          </p:cNvPr>
          <p:cNvGraphicFramePr>
            <a:graphicFrameLocks noGrp="1"/>
          </p:cNvGraphicFramePr>
          <p:nvPr>
            <p:extLst>
              <p:ext uri="{D42A27DB-BD31-4B8C-83A1-F6EECF244321}">
                <p14:modId xmlns:p14="http://schemas.microsoft.com/office/powerpoint/2010/main" val="1310976805"/>
              </p:ext>
            </p:extLst>
          </p:nvPr>
        </p:nvGraphicFramePr>
        <p:xfrm>
          <a:off x="440390" y="1371600"/>
          <a:ext cx="8014677" cy="3108960"/>
        </p:xfrm>
        <a:graphic>
          <a:graphicData uri="http://schemas.openxmlformats.org/drawingml/2006/table">
            <a:tbl>
              <a:tblPr firstCol="1" bandRow="1">
                <a:tableStyleId>{5C22544A-7EE6-4342-B048-85BDC9FD1C3A}</a:tableStyleId>
              </a:tblPr>
              <a:tblGrid>
                <a:gridCol w="8014677">
                  <a:extLst>
                    <a:ext uri="{9D8B030D-6E8A-4147-A177-3AD203B41FA5}">
                      <a16:colId xmlns:a16="http://schemas.microsoft.com/office/drawing/2014/main" val="1668072948"/>
                    </a:ext>
                  </a:extLst>
                </a:gridCol>
              </a:tblGrid>
              <a:tr h="268199">
                <a:tc>
                  <a:txBody>
                    <a:bodyPr/>
                    <a:lstStyle/>
                    <a:p>
                      <a:r>
                        <a:rPr lang="en-US" sz="1800" dirty="0">
                          <a:solidFill>
                            <a:schemeClr val="bg2">
                              <a:lumMod val="95000"/>
                            </a:schemeClr>
                          </a:solidFill>
                          <a:effectLst/>
                        </a:rPr>
                        <a:t>University Committee Approvals needed:</a:t>
                      </a:r>
                    </a:p>
                    <a:p>
                      <a:endParaRPr lang="en-US" sz="1500" dirty="0">
                        <a:solidFill>
                          <a:schemeClr val="bg2">
                            <a:lumMod val="95000"/>
                          </a:schemeClr>
                        </a:solidFill>
                        <a:effectLst/>
                      </a:endParaRPr>
                    </a:p>
                    <a:p>
                      <a:pPr marL="285750" indent="-285750">
                        <a:buFont typeface="Arial" panose="020B0604020202020204" pitchFamily="34" charset="0"/>
                        <a:buChar char="•"/>
                      </a:pPr>
                      <a:r>
                        <a:rPr lang="en-US" sz="1800" b="0" dirty="0">
                          <a:solidFill>
                            <a:schemeClr val="bg2">
                              <a:lumMod val="95000"/>
                            </a:schemeClr>
                          </a:solidFill>
                          <a:effectLst/>
                        </a:rPr>
                        <a:t>UGC - Curriculum and Admissions (for undergraduate programs)</a:t>
                      </a:r>
                    </a:p>
                    <a:p>
                      <a:pPr marL="285750" indent="-285750">
                        <a:buFont typeface="Arial" panose="020B0604020202020204" pitchFamily="34" charset="0"/>
                        <a:buChar char="•"/>
                      </a:pPr>
                      <a:r>
                        <a:rPr lang="en-US" sz="1800" b="0" dirty="0">
                          <a:solidFill>
                            <a:schemeClr val="bg2">
                              <a:lumMod val="95000"/>
                            </a:schemeClr>
                          </a:solidFill>
                          <a:effectLst/>
                        </a:rPr>
                        <a:t>Undergraduate Council or Graduate Council</a:t>
                      </a:r>
                    </a:p>
                    <a:p>
                      <a:pPr marL="285750" indent="-285750">
                        <a:buFont typeface="Arial" panose="020B0604020202020204" pitchFamily="34" charset="0"/>
                        <a:buChar char="•"/>
                      </a:pPr>
                      <a:r>
                        <a:rPr lang="en-US" sz="1800" b="0" dirty="0">
                          <a:solidFill>
                            <a:schemeClr val="bg2">
                              <a:lumMod val="95000"/>
                            </a:schemeClr>
                          </a:solidFill>
                          <a:effectLst/>
                        </a:rPr>
                        <a:t>University Planning Committee</a:t>
                      </a:r>
                    </a:p>
                    <a:p>
                      <a:pPr marL="285750" indent="-285750">
                        <a:buFont typeface="Arial" panose="020B0604020202020204" pitchFamily="34" charset="0"/>
                        <a:buChar char="•"/>
                      </a:pPr>
                      <a:r>
                        <a:rPr lang="en-US" sz="1800" b="0" dirty="0">
                          <a:solidFill>
                            <a:schemeClr val="bg2">
                              <a:lumMod val="95000"/>
                            </a:schemeClr>
                          </a:solidFill>
                          <a:effectLst/>
                        </a:rPr>
                        <a:t>Senate</a:t>
                      </a:r>
                    </a:p>
                    <a:p>
                      <a:pPr marL="285750" indent="-285750">
                        <a:buFont typeface="Arial" panose="020B0604020202020204" pitchFamily="34" charset="0"/>
                        <a:buChar char="•"/>
                      </a:pPr>
                      <a:endParaRPr lang="en-US" sz="1500" dirty="0">
                        <a:solidFill>
                          <a:schemeClr val="bg2">
                            <a:lumMod val="95000"/>
                          </a:schemeClr>
                        </a:solidFill>
                        <a:effectLst/>
                      </a:endParaRPr>
                    </a:p>
                  </a:txBody>
                  <a:tcPr marL="83812" marR="83812" marT="0" marB="0">
                    <a:solidFill>
                      <a:srgbClr val="7A003C"/>
                    </a:solidFill>
                  </a:tcPr>
                </a:tc>
                <a:extLst>
                  <a:ext uri="{0D108BD9-81ED-4DB2-BD59-A6C34878D82A}">
                    <a16:rowId xmlns:a16="http://schemas.microsoft.com/office/drawing/2014/main" val="51303778"/>
                  </a:ext>
                </a:extLst>
              </a:tr>
              <a:tr h="268199">
                <a:tc>
                  <a:txBody>
                    <a:bodyPr/>
                    <a:lstStyle/>
                    <a:p>
                      <a:r>
                        <a:rPr lang="en-US" sz="1800" dirty="0">
                          <a:solidFill>
                            <a:schemeClr val="bg2">
                              <a:lumMod val="95000"/>
                            </a:schemeClr>
                          </a:solidFill>
                          <a:effectLst/>
                        </a:rPr>
                        <a:t>External Approvals needed:</a:t>
                      </a:r>
                    </a:p>
                    <a:p>
                      <a:endParaRPr lang="en-US" sz="1500" dirty="0">
                        <a:solidFill>
                          <a:schemeClr val="bg2">
                            <a:lumMod val="95000"/>
                          </a:schemeClr>
                        </a:solidFill>
                        <a:effectLst/>
                      </a:endParaRPr>
                    </a:p>
                    <a:p>
                      <a:pPr marL="285750" indent="-285750">
                        <a:buFont typeface="Arial" panose="020B0604020202020204" pitchFamily="34" charset="0"/>
                        <a:buChar char="•"/>
                      </a:pPr>
                      <a:r>
                        <a:rPr lang="en-US" sz="1800" b="0" dirty="0">
                          <a:solidFill>
                            <a:schemeClr val="bg2">
                              <a:lumMod val="95000"/>
                            </a:schemeClr>
                          </a:solidFill>
                          <a:effectLst/>
                          <a:latin typeface="Calibri" panose="020F0502020204030204" pitchFamily="34" charset="0"/>
                          <a:ea typeface="Calibri" panose="020F0502020204030204" pitchFamily="34" charset="0"/>
                          <a:cs typeface="Times New Roman" panose="02020603050405020304" pitchFamily="18" charset="0"/>
                        </a:rPr>
                        <a:t>Ontario Universities Council for Quality Assurance (Quality Council)</a:t>
                      </a:r>
                    </a:p>
                    <a:p>
                      <a:pPr marL="285750" indent="-285750">
                        <a:buFont typeface="Arial" panose="020B0604020202020204" pitchFamily="34" charset="0"/>
                        <a:buChar char="•"/>
                      </a:pPr>
                      <a:r>
                        <a:rPr lang="en-US" sz="1800" b="0" dirty="0">
                          <a:solidFill>
                            <a:schemeClr val="bg2">
                              <a:lumMod val="95000"/>
                            </a:schemeClr>
                          </a:solidFill>
                          <a:effectLst/>
                          <a:latin typeface="Calibri" panose="020F0502020204030204" pitchFamily="34" charset="0"/>
                          <a:ea typeface="Calibri" panose="020F0502020204030204" pitchFamily="34" charset="0"/>
                          <a:cs typeface="Times New Roman" panose="02020603050405020304" pitchFamily="18" charset="0"/>
                        </a:rPr>
                        <a:t>Ministry of Colleges and Universities (MCU)</a:t>
                      </a:r>
                    </a:p>
                    <a:p>
                      <a:endParaRPr lang="en-CA" sz="1500" dirty="0">
                        <a:solidFill>
                          <a:schemeClr val="bg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83812" marR="83812" marT="0" marB="0">
                    <a:solidFill>
                      <a:srgbClr val="7A003C"/>
                    </a:solidFill>
                  </a:tcPr>
                </a:tc>
                <a:extLst>
                  <a:ext uri="{0D108BD9-81ED-4DB2-BD59-A6C34878D82A}">
                    <a16:rowId xmlns:a16="http://schemas.microsoft.com/office/drawing/2014/main" val="3419273427"/>
                  </a:ext>
                </a:extLst>
              </a:tr>
            </a:tbl>
          </a:graphicData>
        </a:graphic>
      </p:graphicFrame>
      <p:sp>
        <p:nvSpPr>
          <p:cNvPr id="17" name="TextBox 16">
            <a:extLst>
              <a:ext uri="{FF2B5EF4-FFF2-40B4-BE49-F238E27FC236}">
                <a16:creationId xmlns:a16="http://schemas.microsoft.com/office/drawing/2014/main" id="{00455BD6-3662-BA4C-B6D3-2B440DB19FDC}"/>
              </a:ext>
            </a:extLst>
          </p:cNvPr>
          <p:cNvSpPr txBox="1"/>
          <p:nvPr/>
        </p:nvSpPr>
        <p:spPr>
          <a:xfrm>
            <a:off x="200894" y="4677480"/>
            <a:ext cx="3993401" cy="369332"/>
          </a:xfrm>
          <a:prstGeom prst="rect">
            <a:avLst/>
          </a:prstGeom>
          <a:noFill/>
        </p:spPr>
        <p:txBody>
          <a:bodyPr wrap="none" rtlCol="0">
            <a:spAutoFit/>
          </a:bodyPr>
          <a:lstStyle/>
          <a:p>
            <a:r>
              <a:rPr lang="en-US" b="1" dirty="0"/>
              <a:t>Recruitment and enrollment stage:</a:t>
            </a:r>
          </a:p>
        </p:txBody>
      </p:sp>
      <p:graphicFrame>
        <p:nvGraphicFramePr>
          <p:cNvPr id="6" name="Table 5">
            <a:extLst>
              <a:ext uri="{FF2B5EF4-FFF2-40B4-BE49-F238E27FC236}">
                <a16:creationId xmlns:a16="http://schemas.microsoft.com/office/drawing/2014/main" id="{126D6722-6BE2-D34E-9163-C103C180B3B3}"/>
              </a:ext>
            </a:extLst>
          </p:cNvPr>
          <p:cNvGraphicFramePr>
            <a:graphicFrameLocks noGrp="1"/>
          </p:cNvGraphicFramePr>
          <p:nvPr>
            <p:extLst>
              <p:ext uri="{D42A27DB-BD31-4B8C-83A1-F6EECF244321}">
                <p14:modId xmlns:p14="http://schemas.microsoft.com/office/powerpoint/2010/main" val="2782772897"/>
              </p:ext>
            </p:extLst>
          </p:nvPr>
        </p:nvGraphicFramePr>
        <p:xfrm>
          <a:off x="440391" y="5139219"/>
          <a:ext cx="8014676" cy="731520"/>
        </p:xfrm>
        <a:graphic>
          <a:graphicData uri="http://schemas.openxmlformats.org/drawingml/2006/table">
            <a:tbl>
              <a:tblPr firstCol="1" bandRow="1">
                <a:tableStyleId>{5C22544A-7EE6-4342-B048-85BDC9FD1C3A}</a:tableStyleId>
              </a:tblPr>
              <a:tblGrid>
                <a:gridCol w="8014676">
                  <a:extLst>
                    <a:ext uri="{9D8B030D-6E8A-4147-A177-3AD203B41FA5}">
                      <a16:colId xmlns:a16="http://schemas.microsoft.com/office/drawing/2014/main" val="734533359"/>
                    </a:ext>
                  </a:extLst>
                </a:gridCol>
              </a:tblGrid>
              <a:tr h="0">
                <a:tc>
                  <a:txBody>
                    <a:bodyPr/>
                    <a:lstStyle/>
                    <a:p>
                      <a:pPr marL="285750" indent="-285750">
                        <a:buFont typeface="Arial" panose="020B0604020202020204" pitchFamily="34" charset="0"/>
                        <a:buChar char="•"/>
                      </a:pPr>
                      <a:r>
                        <a:rPr lang="en-US" sz="1800" b="0" dirty="0">
                          <a:solidFill>
                            <a:schemeClr val="bg2">
                              <a:lumMod val="95000"/>
                            </a:schemeClr>
                          </a:solidFill>
                          <a:effectLst/>
                        </a:rPr>
                        <a:t>Notifications and advertising </a:t>
                      </a:r>
                      <a:endParaRPr lang="en-CA" sz="1800" b="0" dirty="0">
                        <a:solidFill>
                          <a:schemeClr val="bg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851461031"/>
                  </a:ext>
                </a:extLst>
              </a:tr>
              <a:tr h="268199">
                <a:tc>
                  <a:txBody>
                    <a:bodyPr/>
                    <a:lstStyle/>
                    <a:p>
                      <a:pPr marL="285750" indent="-285750">
                        <a:buFont typeface="Arial" panose="020B0604020202020204" pitchFamily="34" charset="0"/>
                        <a:buChar char="•"/>
                      </a:pPr>
                      <a:r>
                        <a:rPr lang="en-US" sz="1800" b="0" dirty="0">
                          <a:solidFill>
                            <a:schemeClr val="bg2">
                              <a:lumMod val="95000"/>
                            </a:schemeClr>
                          </a:solidFill>
                          <a:effectLst/>
                        </a:rPr>
                        <a:t>Enrollment start</a:t>
                      </a:r>
                      <a:endParaRPr lang="en-CA" sz="1800" b="0" dirty="0">
                        <a:solidFill>
                          <a:schemeClr val="bg2">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tx1"/>
                    </a:solidFill>
                  </a:tcPr>
                </a:tc>
                <a:extLst>
                  <a:ext uri="{0D108BD9-81ED-4DB2-BD59-A6C34878D82A}">
                    <a16:rowId xmlns:a16="http://schemas.microsoft.com/office/drawing/2014/main" val="1854012625"/>
                  </a:ext>
                </a:extLst>
              </a:tr>
            </a:tbl>
          </a:graphicData>
        </a:graphic>
      </p:graphicFrame>
    </p:spTree>
    <p:extLst>
      <p:ext uri="{BB962C8B-B14F-4D97-AF65-F5344CB8AC3E}">
        <p14:creationId xmlns:p14="http://schemas.microsoft.com/office/powerpoint/2010/main" val="110775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normAutofit/>
          </a:bodyPr>
          <a:lstStyle/>
          <a:p>
            <a:r>
              <a:rPr lang="en-US" dirty="0"/>
              <a:t>New Program Proposal Document</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4" y="884597"/>
            <a:ext cx="8781051" cy="5088805"/>
          </a:xfrm>
        </p:spPr>
        <p:txBody>
          <a:bodyPr>
            <a:normAutofit/>
          </a:bodyPr>
          <a:lstStyle/>
          <a:p>
            <a:pPr marL="0" indent="0">
              <a:buNone/>
            </a:pPr>
            <a:r>
              <a:rPr lang="en-US" sz="1600" b="1" dirty="0"/>
              <a:t>1.	Program Overview</a:t>
            </a:r>
            <a:r>
              <a:rPr lang="en-US" sz="1600" dirty="0"/>
              <a:t> </a:t>
            </a:r>
          </a:p>
          <a:p>
            <a:pPr marL="304043" lvl="1" indent="0">
              <a:buNone/>
            </a:pPr>
            <a:r>
              <a:rPr lang="en-US" sz="1600" dirty="0"/>
              <a:t>	Including: Program Learning Outcomes &amp; Demand for Program </a:t>
            </a:r>
          </a:p>
          <a:p>
            <a:pPr marL="0" indent="0">
              <a:buNone/>
            </a:pPr>
            <a:r>
              <a:rPr lang="en-US" sz="1600" b="1" dirty="0"/>
              <a:t>2.	Admission Requirements</a:t>
            </a:r>
          </a:p>
          <a:p>
            <a:pPr marL="0" indent="0">
              <a:buNone/>
            </a:pPr>
            <a:r>
              <a:rPr lang="en-US" sz="1600" b="1" dirty="0"/>
              <a:t>	</a:t>
            </a:r>
            <a:r>
              <a:rPr lang="en-US" sz="1600" dirty="0"/>
              <a:t>Including: Enrolment Planning and Allocations</a:t>
            </a:r>
            <a:endParaRPr lang="en-CA" sz="1600" dirty="0"/>
          </a:p>
          <a:p>
            <a:pPr marL="0" indent="0">
              <a:buNone/>
            </a:pPr>
            <a:r>
              <a:rPr lang="en-US" sz="1600" b="1" dirty="0"/>
              <a:t>3.	Structure</a:t>
            </a:r>
          </a:p>
          <a:p>
            <a:pPr marL="0" indent="0">
              <a:buNone/>
            </a:pPr>
            <a:r>
              <a:rPr lang="en-US" sz="1600" b="1" dirty="0"/>
              <a:t>	</a:t>
            </a:r>
            <a:r>
              <a:rPr lang="en-US" sz="1600" dirty="0"/>
              <a:t>Including:</a:t>
            </a:r>
            <a:r>
              <a:rPr lang="en-US" sz="1600" b="1" dirty="0"/>
              <a:t> </a:t>
            </a:r>
            <a:r>
              <a:rPr lang="en-US" sz="1600" dirty="0"/>
              <a:t>Graduate Programs – Program Length</a:t>
            </a:r>
            <a:endParaRPr lang="en-CA" sz="1600" dirty="0"/>
          </a:p>
          <a:p>
            <a:pPr marL="0" indent="0">
              <a:buNone/>
            </a:pPr>
            <a:r>
              <a:rPr lang="en-US" sz="1600" b="1" dirty="0"/>
              <a:t>4.	Curriculum and Teaching </a:t>
            </a:r>
          </a:p>
          <a:p>
            <a:pPr marL="0" indent="0">
              <a:buNone/>
            </a:pPr>
            <a:r>
              <a:rPr lang="en-US" sz="1600" b="1" dirty="0"/>
              <a:t>	</a:t>
            </a:r>
            <a:r>
              <a:rPr lang="en-US" sz="1600" dirty="0"/>
              <a:t>Including:</a:t>
            </a:r>
            <a:r>
              <a:rPr lang="en-US" sz="1600" b="1" dirty="0"/>
              <a:t> </a:t>
            </a:r>
            <a:r>
              <a:rPr lang="en-US" sz="1600" dirty="0"/>
              <a:t>Graduate Programs – Research Requirements (if applicable) </a:t>
            </a:r>
            <a:endParaRPr lang="en-CA" sz="1600" dirty="0"/>
          </a:p>
          <a:p>
            <a:pPr marL="0" indent="0">
              <a:buNone/>
            </a:pPr>
            <a:r>
              <a:rPr lang="en-US" sz="1600" b="1" dirty="0"/>
              <a:t>5.	Assessment of Learning</a:t>
            </a:r>
            <a:r>
              <a:rPr lang="en-US" sz="1600" dirty="0"/>
              <a:t> </a:t>
            </a:r>
          </a:p>
          <a:p>
            <a:pPr marL="0" indent="0">
              <a:buNone/>
            </a:pPr>
            <a:r>
              <a:rPr lang="en-US" sz="1600" dirty="0"/>
              <a:t>	Including: Curriculum </a:t>
            </a:r>
            <a:r>
              <a:rPr lang="en-US" dirty="0"/>
              <a:t>Map</a:t>
            </a:r>
            <a:endParaRPr lang="en-CA" sz="1600" dirty="0"/>
          </a:p>
          <a:p>
            <a:pPr marL="0" indent="0">
              <a:buNone/>
            </a:pPr>
            <a:r>
              <a:rPr lang="en-US" sz="1600" b="1" dirty="0"/>
              <a:t>6.	Resources </a:t>
            </a:r>
          </a:p>
          <a:p>
            <a:pPr marL="0" indent="0">
              <a:buNone/>
            </a:pPr>
            <a:r>
              <a:rPr lang="en-CA" sz="1600" b="1" dirty="0"/>
              <a:t>	</a:t>
            </a:r>
            <a:r>
              <a:rPr lang="en-CA" sz="1600" dirty="0"/>
              <a:t>Including: Administrative, Physical and Financial Resources </a:t>
            </a:r>
          </a:p>
          <a:p>
            <a:pPr marL="0" indent="0">
              <a:buNone/>
            </a:pPr>
            <a:r>
              <a:rPr lang="en-US" sz="1600" b="1" dirty="0"/>
              <a:t>7.	Quality and Other Indicators</a:t>
            </a:r>
          </a:p>
          <a:p>
            <a:pPr marL="0" indent="0">
              <a:buNone/>
            </a:pPr>
            <a:r>
              <a:rPr lang="en-US" sz="1600" b="1" dirty="0"/>
              <a:t>	</a:t>
            </a:r>
            <a:r>
              <a:rPr lang="en-US" sz="1600" dirty="0"/>
              <a:t>Including:</a:t>
            </a:r>
            <a:r>
              <a:rPr lang="en-US" sz="1600" b="1" dirty="0"/>
              <a:t> </a:t>
            </a:r>
            <a:r>
              <a:rPr lang="en-CA" sz="1600" b="1" dirty="0"/>
              <a:t>I</a:t>
            </a:r>
            <a:r>
              <a:rPr lang="en-CA" sz="1600" dirty="0"/>
              <a:t>ndicators that will be used to demonstrate the quality of this program</a:t>
            </a:r>
            <a:endParaRPr lang="en-CA" sz="1600" b="1" dirty="0"/>
          </a:p>
          <a:p>
            <a:pPr marL="0" lvl="0" indent="0">
              <a:buNone/>
            </a:pPr>
            <a:endParaRPr lang="en-CA" sz="1600"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15</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pic>
        <p:nvPicPr>
          <p:cNvPr id="7" name="Picture 6" descr="Graphical user interface, application, Word&#10;&#10;Description automatically generated">
            <a:extLst>
              <a:ext uri="{FF2B5EF4-FFF2-40B4-BE49-F238E27FC236}">
                <a16:creationId xmlns:a16="http://schemas.microsoft.com/office/drawing/2014/main" id="{DD0324DC-0A7D-EB40-82AE-F835EA2D5E9F}"/>
              </a:ext>
            </a:extLst>
          </p:cNvPr>
          <p:cNvPicPr>
            <a:picLocks noChangeAspect="1"/>
          </p:cNvPicPr>
          <p:nvPr/>
        </p:nvPicPr>
        <p:blipFill rotWithShape="1">
          <a:blip r:embed="rId3"/>
          <a:srcRect l="22383" t="14879" r="22208" b="11691"/>
          <a:stretch/>
        </p:blipFill>
        <p:spPr>
          <a:xfrm rot="733851">
            <a:off x="6876126" y="200884"/>
            <a:ext cx="2177972" cy="26273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a:extLst>
              <a:ext uri="{FF2B5EF4-FFF2-40B4-BE49-F238E27FC236}">
                <a16:creationId xmlns:a16="http://schemas.microsoft.com/office/drawing/2014/main" id="{2DCD5F30-6BBD-534A-8C14-18E99A4793C8}"/>
              </a:ext>
            </a:extLst>
          </p:cNvPr>
          <p:cNvSpPr/>
          <p:nvPr/>
        </p:nvSpPr>
        <p:spPr>
          <a:xfrm rot="741182">
            <a:off x="6814183" y="1553894"/>
            <a:ext cx="2024049" cy="1230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1"/>
                </a:solidFill>
              </a:rPr>
              <a:t>GUIDEBOOK &amp; TEMPLATE at </a:t>
            </a:r>
            <a:r>
              <a:rPr lang="en-CA" dirty="0" err="1">
                <a:solidFill>
                  <a:schemeClr val="tx1"/>
                </a:solidFill>
              </a:rPr>
              <a:t>iqap.mcmaster.ca</a:t>
            </a:r>
            <a:endParaRPr lang="en-CA" dirty="0">
              <a:solidFill>
                <a:schemeClr val="tx1"/>
              </a:solidFill>
            </a:endParaRPr>
          </a:p>
        </p:txBody>
      </p:sp>
    </p:spTree>
    <p:extLst>
      <p:ext uri="{BB962C8B-B14F-4D97-AF65-F5344CB8AC3E}">
        <p14:creationId xmlns:p14="http://schemas.microsoft.com/office/powerpoint/2010/main" val="322951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2146587" y="786908"/>
            <a:ext cx="3957101" cy="3196369"/>
          </a:xfrm>
        </p:spPr>
        <p:txBody>
          <a:bodyPr>
            <a:normAutofit/>
          </a:bodyPr>
          <a:lstStyle/>
          <a:p>
            <a:r>
              <a:rPr lang="en-US" b="1" dirty="0"/>
              <a:t>Next Steps and Questions</a:t>
            </a:r>
          </a:p>
        </p:txBody>
      </p:sp>
      <p:sp>
        <p:nvSpPr>
          <p:cNvPr id="6" name="TextBox 5">
            <a:extLst>
              <a:ext uri="{FF2B5EF4-FFF2-40B4-BE49-F238E27FC236}">
                <a16:creationId xmlns:a16="http://schemas.microsoft.com/office/drawing/2014/main" id="{3A16527F-7A86-024F-A8D0-912E50BC388A}"/>
              </a:ext>
            </a:extLst>
          </p:cNvPr>
          <p:cNvSpPr txBox="1"/>
          <p:nvPr/>
        </p:nvSpPr>
        <p:spPr>
          <a:xfrm>
            <a:off x="2409072" y="4083485"/>
            <a:ext cx="3432130" cy="646331"/>
          </a:xfrm>
          <a:prstGeom prst="rect">
            <a:avLst/>
          </a:prstGeom>
          <a:noFill/>
        </p:spPr>
        <p:txBody>
          <a:bodyPr wrap="square" rtlCol="0">
            <a:spAutoFit/>
          </a:bodyPr>
          <a:lstStyle/>
          <a:p>
            <a:r>
              <a:rPr lang="en-US" dirty="0"/>
              <a:t>Moderated by: </a:t>
            </a:r>
          </a:p>
          <a:p>
            <a:r>
              <a:rPr lang="en-US" dirty="0"/>
              <a:t>   Kim Dej</a:t>
            </a:r>
          </a:p>
        </p:txBody>
      </p:sp>
    </p:spTree>
    <p:extLst>
      <p:ext uri="{BB962C8B-B14F-4D97-AF65-F5344CB8AC3E}">
        <p14:creationId xmlns:p14="http://schemas.microsoft.com/office/powerpoint/2010/main" val="2340588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students stitting on lawn on McMaster Campus during a fall day with leaves changing colour">
            <a:extLst>
              <a:ext uri="{FF2B5EF4-FFF2-40B4-BE49-F238E27FC236}">
                <a16:creationId xmlns:a16="http://schemas.microsoft.com/office/drawing/2014/main" id="{781CBC6C-DADB-B24B-A836-0278C7A74A92}"/>
              </a:ext>
            </a:extLst>
          </p:cNvPr>
          <p:cNvPicPr>
            <a:picLocks noGrp="1" noChangeAspect="1"/>
          </p:cNvPicPr>
          <p:nvPr>
            <p:ph type="pic" sz="quarter" idx="11"/>
          </p:nvPr>
        </p:nvPicPr>
        <p:blipFill>
          <a:blip r:embed="rId2"/>
          <a:srcRect/>
          <a:stretch>
            <a:fillRect/>
          </a:stretch>
        </p:blipFill>
        <p:spPr/>
      </p:pic>
      <p:sp>
        <p:nvSpPr>
          <p:cNvPr id="3" name="Picture Placeholder 2">
            <a:extLst>
              <a:ext uri="{FF2B5EF4-FFF2-40B4-BE49-F238E27FC236}">
                <a16:creationId xmlns:a16="http://schemas.microsoft.com/office/drawing/2014/main" id="{1A23D555-0C5A-A844-98D3-397BFAD00B3E}"/>
              </a:ext>
              <a:ext uri="{C183D7F6-B498-43B3-948B-1728B52AA6E4}">
                <adec:decorative xmlns:adec="http://schemas.microsoft.com/office/drawing/2017/decorative" val="1"/>
              </a:ext>
            </a:extLst>
          </p:cNvPr>
          <p:cNvSpPr>
            <a:spLocks noGrp="1"/>
          </p:cNvSpPr>
          <p:nvPr>
            <p:ph type="pic" sz="quarter" idx="13"/>
          </p:nvPr>
        </p:nvSpPr>
        <p:spPr>
          <a:xfrm>
            <a:off x="6515293" y="0"/>
            <a:ext cx="4169663" cy="4169663"/>
          </a:xfrm>
        </p:spPr>
      </p:sp>
      <p:sp>
        <p:nvSpPr>
          <p:cNvPr id="7" name="TextBox 6">
            <a:extLst>
              <a:ext uri="{FF2B5EF4-FFF2-40B4-BE49-F238E27FC236}">
                <a16:creationId xmlns:a16="http://schemas.microsoft.com/office/drawing/2014/main" id="{EE53E34C-0C32-9743-8D30-E5928FC53B94}"/>
              </a:ext>
            </a:extLst>
          </p:cNvPr>
          <p:cNvSpPr txBox="1"/>
          <p:nvPr/>
        </p:nvSpPr>
        <p:spPr>
          <a:xfrm>
            <a:off x="7152362" y="739036"/>
            <a:ext cx="2192054" cy="2862322"/>
          </a:xfrm>
          <a:prstGeom prst="rect">
            <a:avLst/>
          </a:prstGeom>
          <a:solidFill>
            <a:srgbClr val="7A003C"/>
          </a:solidFill>
        </p:spPr>
        <p:txBody>
          <a:bodyPr wrap="square" rtlCol="0">
            <a:spAutoFit/>
          </a:bodyPr>
          <a:lstStyle/>
          <a:p>
            <a:r>
              <a:rPr lang="en-US" sz="2000" b="1" dirty="0">
                <a:solidFill>
                  <a:schemeClr val="bg1"/>
                </a:solidFill>
              </a:rPr>
              <a:t>Susan Tighe, Linda </a:t>
            </a:r>
            <a:r>
              <a:rPr lang="en-US" sz="2000" b="1" dirty="0" err="1">
                <a:solidFill>
                  <a:schemeClr val="bg1"/>
                </a:solidFill>
              </a:rPr>
              <a:t>Coslovi</a:t>
            </a:r>
            <a:r>
              <a:rPr lang="en-US" sz="2000" b="1" dirty="0">
                <a:solidFill>
                  <a:schemeClr val="bg1"/>
                </a:solidFill>
              </a:rPr>
              <a:t> Doug Welch</a:t>
            </a:r>
          </a:p>
          <a:p>
            <a:r>
              <a:rPr lang="en-US" sz="2000" b="1" dirty="0">
                <a:solidFill>
                  <a:schemeClr val="bg1"/>
                </a:solidFill>
              </a:rPr>
              <a:t>Kim Dej</a:t>
            </a:r>
          </a:p>
          <a:p>
            <a:r>
              <a:rPr lang="en-US" sz="2000" b="1" dirty="0">
                <a:solidFill>
                  <a:schemeClr val="bg1"/>
                </a:solidFill>
              </a:rPr>
              <a:t>Melissa Pool</a:t>
            </a:r>
            <a:r>
              <a:rPr lang="en-US" sz="2000" b="1" i="1" dirty="0">
                <a:solidFill>
                  <a:schemeClr val="bg1"/>
                </a:solidFill>
              </a:rPr>
              <a:t> </a:t>
            </a:r>
          </a:p>
          <a:p>
            <a:r>
              <a:rPr lang="en-US" sz="2000" b="1" dirty="0">
                <a:solidFill>
                  <a:schemeClr val="bg1"/>
                </a:solidFill>
              </a:rPr>
              <a:t>Stephanie </a:t>
            </a:r>
            <a:r>
              <a:rPr lang="en-US" sz="2000" b="1" dirty="0" err="1">
                <a:solidFill>
                  <a:schemeClr val="bg1"/>
                </a:solidFill>
              </a:rPr>
              <a:t>Baschiera</a:t>
            </a:r>
            <a:endParaRPr lang="en-US" sz="2000" b="1" dirty="0">
              <a:solidFill>
                <a:schemeClr val="bg1"/>
              </a:solidFill>
            </a:endParaRPr>
          </a:p>
          <a:p>
            <a:r>
              <a:rPr lang="en-US" sz="2000" b="1" dirty="0">
                <a:solidFill>
                  <a:schemeClr val="bg1"/>
                </a:solidFill>
              </a:rPr>
              <a:t>Lori Goff</a:t>
            </a:r>
          </a:p>
          <a:p>
            <a:endParaRPr lang="en-US" sz="2000" dirty="0">
              <a:solidFill>
                <a:schemeClr val="bg1"/>
              </a:solidFill>
            </a:endParaRPr>
          </a:p>
        </p:txBody>
      </p:sp>
    </p:spTree>
    <p:extLst>
      <p:ext uri="{BB962C8B-B14F-4D97-AF65-F5344CB8AC3E}">
        <p14:creationId xmlns:p14="http://schemas.microsoft.com/office/powerpoint/2010/main" val="349287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Agenda</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4" y="1340285"/>
            <a:ext cx="8781051" cy="4617171"/>
          </a:xfrm>
        </p:spPr>
        <p:txBody>
          <a:bodyPr>
            <a:normAutofit lnSpcReduction="10000"/>
          </a:bodyPr>
          <a:lstStyle/>
          <a:p>
            <a:pPr marL="0" indent="0">
              <a:buNone/>
            </a:pPr>
            <a:r>
              <a:rPr lang="en-CA" b="1" dirty="0"/>
              <a:t>Welcome &amp; Introduction </a:t>
            </a:r>
          </a:p>
          <a:p>
            <a:r>
              <a:rPr lang="en-CA" sz="1600" dirty="0"/>
              <a:t>Provost and Vice President (Academic) Susan Tighe</a:t>
            </a:r>
            <a:endParaRPr lang="en-CA" dirty="0"/>
          </a:p>
          <a:p>
            <a:pPr marL="0" indent="0">
              <a:buNone/>
            </a:pPr>
            <a:r>
              <a:rPr lang="en-CA" b="1" dirty="0"/>
              <a:t>Provost’s Priorities and SMA3</a:t>
            </a:r>
          </a:p>
          <a:p>
            <a:r>
              <a:rPr lang="en-CA" sz="1600" dirty="0"/>
              <a:t>Provost and Vice President (Academic) Susan Tighe</a:t>
            </a:r>
            <a:endParaRPr lang="en-CA" b="1" dirty="0"/>
          </a:p>
          <a:p>
            <a:pPr marL="0" indent="0">
              <a:buNone/>
            </a:pPr>
            <a:r>
              <a:rPr lang="en-CA" b="1" dirty="0"/>
              <a:t>SMA3 metrics and Strategic Alignment Fund</a:t>
            </a:r>
          </a:p>
          <a:p>
            <a:r>
              <a:rPr lang="en-CA" sz="1600" dirty="0"/>
              <a:t>Associate Vice-President Finance and Planning (Academic) Linda </a:t>
            </a:r>
            <a:r>
              <a:rPr lang="en-CA" sz="1600" dirty="0" err="1"/>
              <a:t>Coslovi</a:t>
            </a:r>
            <a:endParaRPr lang="en-CA" dirty="0"/>
          </a:p>
          <a:p>
            <a:pPr marL="0" indent="0">
              <a:buNone/>
            </a:pPr>
            <a:r>
              <a:rPr lang="en-CA" b="1" dirty="0"/>
              <a:t>IQAP Considerations for New Program Proposals</a:t>
            </a:r>
          </a:p>
          <a:p>
            <a:r>
              <a:rPr lang="en-CA" sz="1600" dirty="0"/>
              <a:t>Associate Registrar &amp; Graduate Secretary, Stephanie </a:t>
            </a:r>
            <a:r>
              <a:rPr lang="en-CA" sz="1600" dirty="0" err="1"/>
              <a:t>Baschiera</a:t>
            </a:r>
            <a:endParaRPr lang="en-CA" sz="1600" dirty="0"/>
          </a:p>
          <a:p>
            <a:r>
              <a:rPr lang="en-CA" sz="1600" dirty="0"/>
              <a:t>Director, MacPherson Institute, Lori Goff</a:t>
            </a:r>
          </a:p>
          <a:p>
            <a:r>
              <a:rPr lang="en-CA" sz="1600" dirty="0"/>
              <a:t>University Registrar, Melissa Pool</a:t>
            </a:r>
          </a:p>
          <a:p>
            <a:r>
              <a:rPr lang="en-CA" sz="1600" dirty="0"/>
              <a:t>Vice-Provost &amp; Dean of Graduate Studies, Doug Welch</a:t>
            </a:r>
          </a:p>
          <a:p>
            <a:pPr marL="0" indent="0">
              <a:buNone/>
            </a:pPr>
            <a:r>
              <a:rPr lang="en-CA" b="1" dirty="0"/>
              <a:t>Wrap Up &amp; Next Steps / Questions </a:t>
            </a:r>
          </a:p>
          <a:p>
            <a:r>
              <a:rPr lang="en-CA" sz="1600" dirty="0"/>
              <a:t>Moderated by Acting Vice-Provost (Faculty), Kim Dej</a:t>
            </a:r>
          </a:p>
          <a:p>
            <a:pPr marL="0" indent="0">
              <a:buNone/>
            </a:pPr>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2</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197935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2146587" y="786908"/>
            <a:ext cx="3957101" cy="3196369"/>
          </a:xfrm>
        </p:spPr>
        <p:txBody>
          <a:bodyPr>
            <a:normAutofit/>
          </a:bodyPr>
          <a:lstStyle/>
          <a:p>
            <a:r>
              <a:rPr lang="en-US" b="1" dirty="0"/>
              <a:t>Provost’s Priorities, SMA3 and SAF</a:t>
            </a:r>
          </a:p>
        </p:txBody>
      </p:sp>
      <p:sp>
        <p:nvSpPr>
          <p:cNvPr id="6" name="TextBox 5">
            <a:extLst>
              <a:ext uri="{FF2B5EF4-FFF2-40B4-BE49-F238E27FC236}">
                <a16:creationId xmlns:a16="http://schemas.microsoft.com/office/drawing/2014/main" id="{3A16527F-7A86-024F-A8D0-912E50BC388A}"/>
              </a:ext>
            </a:extLst>
          </p:cNvPr>
          <p:cNvSpPr txBox="1"/>
          <p:nvPr/>
        </p:nvSpPr>
        <p:spPr>
          <a:xfrm>
            <a:off x="2409072" y="4083485"/>
            <a:ext cx="3432130" cy="646331"/>
          </a:xfrm>
          <a:prstGeom prst="rect">
            <a:avLst/>
          </a:prstGeom>
          <a:noFill/>
        </p:spPr>
        <p:txBody>
          <a:bodyPr wrap="square" rtlCol="0">
            <a:spAutoFit/>
          </a:bodyPr>
          <a:lstStyle/>
          <a:p>
            <a:r>
              <a:rPr lang="en-US" dirty="0"/>
              <a:t>Presented by: </a:t>
            </a:r>
          </a:p>
          <a:p>
            <a:r>
              <a:rPr lang="en-US" dirty="0"/>
              <a:t> Susan Tighe and Linda </a:t>
            </a:r>
            <a:r>
              <a:rPr lang="en-US" dirty="0" err="1"/>
              <a:t>Coslovi</a:t>
            </a:r>
            <a:endParaRPr lang="en-US" dirty="0"/>
          </a:p>
        </p:txBody>
      </p:sp>
    </p:spTree>
    <p:extLst>
      <p:ext uri="{BB962C8B-B14F-4D97-AF65-F5344CB8AC3E}">
        <p14:creationId xmlns:p14="http://schemas.microsoft.com/office/powerpoint/2010/main" val="166155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0CE609-6066-4318-AAFB-D84DADA63EAE}"/>
              </a:ext>
            </a:extLst>
          </p:cNvPr>
          <p:cNvSpPr>
            <a:spLocks noGrp="1"/>
          </p:cNvSpPr>
          <p:nvPr>
            <p:ph type="sldNum" sz="quarter" idx="11"/>
          </p:nvPr>
        </p:nvSpPr>
        <p:spPr/>
        <p:txBody>
          <a:bodyPr/>
          <a:lstStyle/>
          <a:p>
            <a:fld id="{E2CB33EA-91D6-F140-A440-0A130B2A34DE}" type="slidenum">
              <a:rPr lang="en-US" smtClean="0"/>
              <a:pPr/>
              <a:t>4</a:t>
            </a:fld>
            <a:endParaRPr lang="en-US" dirty="0"/>
          </a:p>
        </p:txBody>
      </p:sp>
      <p:sp>
        <p:nvSpPr>
          <p:cNvPr id="5" name="Date Placeholder 4">
            <a:extLst>
              <a:ext uri="{FF2B5EF4-FFF2-40B4-BE49-F238E27FC236}">
                <a16:creationId xmlns:a16="http://schemas.microsoft.com/office/drawing/2014/main" id="{9CB88421-5506-4F77-A6FD-7F7F70216587}"/>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6" name="Subtitle 2">
            <a:extLst>
              <a:ext uri="{FF2B5EF4-FFF2-40B4-BE49-F238E27FC236}">
                <a16:creationId xmlns:a16="http://schemas.microsoft.com/office/drawing/2014/main" id="{B3B40B91-33AF-4A84-B9A1-2F33C2159D78}"/>
              </a:ext>
            </a:extLst>
          </p:cNvPr>
          <p:cNvSpPr txBox="1">
            <a:spLocks/>
          </p:cNvSpPr>
          <p:nvPr/>
        </p:nvSpPr>
        <p:spPr>
          <a:xfrm>
            <a:off x="320842" y="166353"/>
            <a:ext cx="7584239" cy="1325563"/>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914400">
              <a:lnSpc>
                <a:spcPct val="90000"/>
              </a:lnSpc>
              <a:spcBef>
                <a:spcPct val="0"/>
              </a:spcBef>
              <a:spcAft>
                <a:spcPts val="300"/>
              </a:spcAft>
            </a:pPr>
            <a:r>
              <a:rPr lang="en-US" sz="2800" b="1" kern="1200" dirty="0">
                <a:solidFill>
                  <a:schemeClr val="accent1"/>
                </a:solidFill>
                <a:latin typeface="+mj-lt"/>
                <a:ea typeface="+mj-ea"/>
                <a:cs typeface="+mj-cs"/>
              </a:rPr>
              <a:t>Provost and Vice-President (Academic)</a:t>
            </a:r>
          </a:p>
        </p:txBody>
      </p:sp>
      <p:sp>
        <p:nvSpPr>
          <p:cNvPr id="7" name="Content Placeholder 2">
            <a:extLst>
              <a:ext uri="{FF2B5EF4-FFF2-40B4-BE49-F238E27FC236}">
                <a16:creationId xmlns:a16="http://schemas.microsoft.com/office/drawing/2014/main" id="{7D049D55-8110-4266-B6EE-957916328A16}"/>
              </a:ext>
            </a:extLst>
          </p:cNvPr>
          <p:cNvSpPr txBox="1">
            <a:spLocks/>
          </p:cNvSpPr>
          <p:nvPr/>
        </p:nvSpPr>
        <p:spPr>
          <a:xfrm>
            <a:off x="320842" y="1155034"/>
            <a:ext cx="8823159" cy="5081170"/>
          </a:xfrm>
          <a:prstGeom prst="rect">
            <a:avLst/>
          </a:prstGeom>
        </p:spPr>
        <p:txBody>
          <a:bodyPr vert="horz" lIns="91440" tIns="45720" rIns="91440" bIns="45720" rtlCol="0">
            <a:noAutofit/>
          </a:bodyPr>
          <a:lstStyle>
            <a:lvl1pPr marL="342891" indent="-342891" algn="l" defTabSz="457189" rtl="0" eaLnBrk="1" latinLnBrk="0" hangingPunct="1">
              <a:lnSpc>
                <a:spcPct val="112000"/>
              </a:lnSpc>
              <a:spcBef>
                <a:spcPts val="0"/>
              </a:spcBef>
              <a:spcAft>
                <a:spcPts val="800"/>
              </a:spcAft>
              <a:buClr>
                <a:srgbClr val="7C0040"/>
              </a:buClr>
              <a:buFont typeface="Arial"/>
              <a:buChar char="•"/>
              <a:defRPr sz="1800" b="0" i="0" kern="1200">
                <a:solidFill>
                  <a:schemeClr val="tx1"/>
                </a:solidFill>
                <a:latin typeface="Arial" charset="0"/>
                <a:ea typeface="+mn-ea"/>
                <a:cs typeface="+mn-cs"/>
              </a:defRPr>
            </a:lvl1pPr>
            <a:lvl2pPr marL="646934" indent="-285744"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12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90000"/>
              </a:lnSpc>
            </a:pPr>
            <a:r>
              <a:rPr lang="en-US" sz="2000" dirty="0">
                <a:latin typeface="+mn-lt"/>
              </a:rPr>
              <a:t>Senior Vice-President, Chief Academic Officer, Chief Budget Officer </a:t>
            </a:r>
          </a:p>
          <a:p>
            <a:pPr defTabSz="914400">
              <a:lnSpc>
                <a:spcPct val="90000"/>
              </a:lnSpc>
            </a:pPr>
            <a:r>
              <a:rPr lang="en-US" sz="2000" dirty="0"/>
              <a:t>Provides academic vision and leadership:</a:t>
            </a:r>
          </a:p>
          <a:p>
            <a:pPr lvl="1" defTabSz="914400">
              <a:lnSpc>
                <a:spcPct val="90000"/>
              </a:lnSpc>
            </a:pPr>
            <a:r>
              <a:rPr lang="en-US" sz="2000" dirty="0">
                <a:latin typeface="+mn-lt"/>
              </a:rPr>
              <a:t>Academic budget, space allocation; strategic planning.</a:t>
            </a:r>
          </a:p>
          <a:p>
            <a:pPr lvl="1" defTabSz="914400">
              <a:lnSpc>
                <a:spcPct val="90000"/>
              </a:lnSpc>
            </a:pPr>
            <a:r>
              <a:rPr lang="en-US" sz="2000" dirty="0">
                <a:latin typeface="+mn-lt"/>
              </a:rPr>
              <a:t>Faculty recruitment, retention and promotion</a:t>
            </a:r>
          </a:p>
          <a:p>
            <a:pPr lvl="1" defTabSz="914400">
              <a:lnSpc>
                <a:spcPct val="90000"/>
              </a:lnSpc>
            </a:pPr>
            <a:r>
              <a:rPr lang="en-US" sz="2000" dirty="0">
                <a:latin typeface="+mn-lt"/>
              </a:rPr>
              <a:t>Attracting and retaining excellent students</a:t>
            </a:r>
          </a:p>
          <a:p>
            <a:pPr lvl="1" defTabSz="914400">
              <a:lnSpc>
                <a:spcPct val="90000"/>
              </a:lnSpc>
            </a:pPr>
            <a:r>
              <a:rPr lang="en-US" sz="2000" dirty="0">
                <a:latin typeface="+mn-lt"/>
              </a:rPr>
              <a:t>Enrolment management</a:t>
            </a:r>
          </a:p>
          <a:p>
            <a:pPr lvl="1" defTabSz="914400">
              <a:lnSpc>
                <a:spcPct val="90000"/>
              </a:lnSpc>
            </a:pPr>
            <a:r>
              <a:rPr lang="en-US" sz="2000" dirty="0">
                <a:latin typeface="+mn-lt"/>
              </a:rPr>
              <a:t>Graduate and undergraduate program development and assessment</a:t>
            </a:r>
          </a:p>
          <a:p>
            <a:pPr lvl="1" defTabSz="914400">
              <a:lnSpc>
                <a:spcPct val="90000"/>
              </a:lnSpc>
            </a:pPr>
            <a:r>
              <a:rPr lang="en-US" sz="2000" dirty="0">
                <a:latin typeface="+mn-lt"/>
              </a:rPr>
              <a:t>Student life </a:t>
            </a:r>
          </a:p>
          <a:p>
            <a:pPr defTabSz="914400">
              <a:lnSpc>
                <a:spcPct val="90000"/>
              </a:lnSpc>
            </a:pPr>
            <a:r>
              <a:rPr lang="en-CA" sz="2000" dirty="0"/>
              <a:t>Foster environment of equity and inclusion, creativity, scholarship, innovation, research and teaching excellence </a:t>
            </a:r>
          </a:p>
          <a:p>
            <a:pPr defTabSz="914400">
              <a:lnSpc>
                <a:spcPct val="90000"/>
              </a:lnSpc>
            </a:pPr>
            <a:r>
              <a:rPr lang="en-CA" sz="2000" dirty="0"/>
              <a:t>Enable students, staff and faculty members to excel</a:t>
            </a:r>
          </a:p>
          <a:p>
            <a:pPr defTabSz="914400">
              <a:lnSpc>
                <a:spcPct val="90000"/>
              </a:lnSpc>
            </a:pPr>
            <a:endParaRPr lang="en-CA" sz="2000" dirty="0">
              <a:latin typeface="+mn-lt"/>
            </a:endParaRPr>
          </a:p>
          <a:p>
            <a:pPr defTabSz="914400">
              <a:lnSpc>
                <a:spcPct val="90000"/>
              </a:lnSpc>
            </a:pPr>
            <a:r>
              <a:rPr lang="en-CA" sz="2400" b="1" dirty="0">
                <a:latin typeface="+mn-lt"/>
              </a:rPr>
              <a:t>University Fund enables for Strategic Alignment Fund</a:t>
            </a:r>
            <a:endParaRPr lang="en-US" sz="2400" b="1" dirty="0">
              <a:latin typeface="+mn-lt"/>
            </a:endParaRPr>
          </a:p>
        </p:txBody>
      </p:sp>
      <p:sp>
        <p:nvSpPr>
          <p:cNvPr id="8" name="Slide Number Placeholder 4">
            <a:extLst>
              <a:ext uri="{FF2B5EF4-FFF2-40B4-BE49-F238E27FC236}">
                <a16:creationId xmlns:a16="http://schemas.microsoft.com/office/drawing/2014/main" id="{506AED31-1866-4FB0-8A0B-E6F69F62056F}"/>
              </a:ext>
            </a:extLst>
          </p:cNvPr>
          <p:cNvSpPr txBox="1">
            <a:spLocks/>
          </p:cNvSpPr>
          <p:nvPr/>
        </p:nvSpPr>
        <p:spPr>
          <a:xfrm>
            <a:off x="4400550" y="6194970"/>
            <a:ext cx="2057400" cy="365125"/>
          </a:xfrm>
          <a:prstGeom prst="ellipse">
            <a:avLst/>
          </a:prstGeom>
        </p:spPr>
        <p:txBody>
          <a:bodyPr vert="horz" lIns="91440" tIns="45720" rIns="91440" bIns="45720" rtlCol="0" anchor="ctr" anchorCtr="0">
            <a:normAutofit/>
          </a:bodyPr>
          <a:lstStyle>
            <a:defPPr>
              <a:defRPr lang="en-US"/>
            </a:defPPr>
            <a:lvl1pPr marL="0" algn="r" defTabSz="457200" rtl="0" eaLnBrk="1" latinLnBrk="0" hangingPunct="1">
              <a:defRPr sz="12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90000"/>
              </a:lnSpc>
              <a:spcAft>
                <a:spcPts val="600"/>
              </a:spcAft>
            </a:pPr>
            <a:fld id="{E2CB33EA-91D6-F140-A440-0A130B2A34DE}" type="slidenum">
              <a:rPr lang="en-US" smtClean="0">
                <a:solidFill>
                  <a:schemeClr val="tx1">
                    <a:alpha val="80000"/>
                  </a:schemeClr>
                </a:solidFill>
                <a:latin typeface="+mn-lt"/>
                <a:ea typeface="+mn-ea"/>
                <a:cs typeface="+mn-cs"/>
              </a:rPr>
              <a:pPr defTabSz="914400">
                <a:lnSpc>
                  <a:spcPct val="90000"/>
                </a:lnSpc>
                <a:spcAft>
                  <a:spcPts val="600"/>
                </a:spcAft>
              </a:pPr>
              <a:t>4</a:t>
            </a:fld>
            <a:endParaRPr lang="en-US">
              <a:solidFill>
                <a:schemeClr val="tx1">
                  <a:alpha val="80000"/>
                </a:schemeClr>
              </a:solidFill>
              <a:latin typeface="+mn-lt"/>
              <a:ea typeface="+mn-ea"/>
              <a:cs typeface="+mn-cs"/>
            </a:endParaRPr>
          </a:p>
        </p:txBody>
      </p:sp>
    </p:spTree>
    <p:extLst>
      <p:ext uri="{BB962C8B-B14F-4D97-AF65-F5344CB8AC3E}">
        <p14:creationId xmlns:p14="http://schemas.microsoft.com/office/powerpoint/2010/main" val="194787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08A54-4FE9-F146-BE68-70F5F22BCAA3}"/>
              </a:ext>
            </a:extLst>
          </p:cNvPr>
          <p:cNvSpPr>
            <a:spLocks noGrp="1"/>
          </p:cNvSpPr>
          <p:nvPr>
            <p:ph idx="1"/>
          </p:nvPr>
        </p:nvSpPr>
        <p:spPr>
          <a:xfrm>
            <a:off x="232612" y="239646"/>
            <a:ext cx="8622630" cy="4988165"/>
          </a:xfrm>
        </p:spPr>
        <p:txBody>
          <a:bodyPr>
            <a:noAutofit/>
          </a:bodyPr>
          <a:lstStyle/>
          <a:p>
            <a:endParaRPr lang="en-CA" sz="2000" dirty="0"/>
          </a:p>
          <a:p>
            <a:r>
              <a:rPr lang="en-CA" sz="2000" dirty="0"/>
              <a:t>High Quality Teaching: Virtual and hybrid learning</a:t>
            </a:r>
          </a:p>
          <a:p>
            <a:r>
              <a:rPr lang="en-CA" sz="2000" dirty="0"/>
              <a:t>SMA 3: New revenue generation</a:t>
            </a:r>
          </a:p>
          <a:p>
            <a:r>
              <a:rPr lang="en-CA" sz="2000" dirty="0"/>
              <a:t>Inclusive Excellence: BIPOC Cluster Hires, Indigenous Programing</a:t>
            </a:r>
          </a:p>
          <a:p>
            <a:r>
              <a:rPr lang="en-CA" sz="2000" dirty="0"/>
              <a:t>Diversified Internationalization</a:t>
            </a:r>
          </a:p>
          <a:p>
            <a:r>
              <a:rPr lang="en-CA" sz="2000" dirty="0"/>
              <a:t>Outstanding student experience</a:t>
            </a:r>
          </a:p>
          <a:p>
            <a:r>
              <a:rPr lang="en-CA" sz="2000" dirty="0"/>
              <a:t>Faculty reviews and Decanal searches (DSB)	</a:t>
            </a:r>
          </a:p>
          <a:p>
            <a:r>
              <a:rPr lang="en-CA" sz="2000" dirty="0"/>
              <a:t>McMaster Teaching and Learning Strategic Plan implementation </a:t>
            </a:r>
          </a:p>
          <a:p>
            <a:r>
              <a:rPr lang="en-CA" sz="2000" dirty="0"/>
              <a:t>Brighter World Research Initiative</a:t>
            </a:r>
          </a:p>
          <a:p>
            <a:r>
              <a:rPr lang="en-CA" sz="2000" dirty="0"/>
              <a:t>Community engagement</a:t>
            </a:r>
          </a:p>
          <a:p>
            <a:r>
              <a:rPr lang="en-CA" sz="2000" dirty="0"/>
              <a:t>Assisting with visioning and strategic planning</a:t>
            </a:r>
          </a:p>
          <a:p>
            <a:r>
              <a:rPr lang="en-CA" sz="2000" dirty="0"/>
              <a:t>Mitigating risk post COVID</a:t>
            </a:r>
          </a:p>
          <a:p>
            <a:endParaRPr lang="en-US" sz="2000" dirty="0"/>
          </a:p>
        </p:txBody>
      </p:sp>
      <p:sp>
        <p:nvSpPr>
          <p:cNvPr id="4" name="Date Placeholder 3">
            <a:extLst>
              <a:ext uri="{FF2B5EF4-FFF2-40B4-BE49-F238E27FC236}">
                <a16:creationId xmlns:a16="http://schemas.microsoft.com/office/drawing/2014/main" id="{6591EB5D-BB4E-6949-AD85-D255DFB16C31}"/>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5" name="Slide Number Placeholder 4">
            <a:extLst>
              <a:ext uri="{FF2B5EF4-FFF2-40B4-BE49-F238E27FC236}">
                <a16:creationId xmlns:a16="http://schemas.microsoft.com/office/drawing/2014/main" id="{C4416EA4-4D41-F14B-8B24-E1E9B34F94E4}"/>
              </a:ext>
            </a:extLst>
          </p:cNvPr>
          <p:cNvSpPr>
            <a:spLocks noGrp="1"/>
          </p:cNvSpPr>
          <p:nvPr>
            <p:ph type="sldNum" sz="quarter" idx="11"/>
          </p:nvPr>
        </p:nvSpPr>
        <p:spPr/>
        <p:txBody>
          <a:bodyPr/>
          <a:lstStyle/>
          <a:p>
            <a:fld id="{E2CB33EA-91D6-F140-A440-0A130B2A34DE}" type="slidenum">
              <a:rPr lang="en-US" smtClean="0"/>
              <a:pPr/>
              <a:t>5</a:t>
            </a:fld>
            <a:endParaRPr lang="en-US" dirty="0"/>
          </a:p>
        </p:txBody>
      </p:sp>
      <p:sp>
        <p:nvSpPr>
          <p:cNvPr id="10" name="Subtitle 2">
            <a:extLst>
              <a:ext uri="{FF2B5EF4-FFF2-40B4-BE49-F238E27FC236}">
                <a16:creationId xmlns:a16="http://schemas.microsoft.com/office/drawing/2014/main" id="{0032EFA4-A671-5047-A972-8B39EB77E3A7}"/>
              </a:ext>
            </a:extLst>
          </p:cNvPr>
          <p:cNvSpPr txBox="1">
            <a:spLocks/>
          </p:cNvSpPr>
          <p:nvPr/>
        </p:nvSpPr>
        <p:spPr>
          <a:xfrm>
            <a:off x="457201" y="46399"/>
            <a:ext cx="8229600" cy="1011390"/>
          </a:xfrm>
          <a:prstGeom prst="rect">
            <a:avLst/>
          </a:prstGeom>
        </p:spPr>
        <p:txBody>
          <a:bodyPr vert="horz" lIns="0" tIns="0" rIns="0" bIns="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spcAft>
                <a:spcPts val="300"/>
              </a:spcAft>
            </a:pPr>
            <a:r>
              <a:rPr lang="en-US" sz="2600" b="1" dirty="0">
                <a:solidFill>
                  <a:srgbClr val="991A36"/>
                </a:solidFill>
                <a:latin typeface="Arial" charset="0"/>
                <a:ea typeface="Arial" charset="0"/>
                <a:cs typeface="Arial" charset="0"/>
              </a:rPr>
              <a:t>Provost current priorities</a:t>
            </a:r>
          </a:p>
        </p:txBody>
      </p:sp>
    </p:spTree>
    <p:extLst>
      <p:ext uri="{BB962C8B-B14F-4D97-AF65-F5344CB8AC3E}">
        <p14:creationId xmlns:p14="http://schemas.microsoft.com/office/powerpoint/2010/main" val="267310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08A54-4FE9-F146-BE68-70F5F22BCAA3}"/>
              </a:ext>
            </a:extLst>
          </p:cNvPr>
          <p:cNvSpPr>
            <a:spLocks noGrp="1"/>
          </p:cNvSpPr>
          <p:nvPr>
            <p:ph idx="1"/>
          </p:nvPr>
        </p:nvSpPr>
        <p:spPr>
          <a:xfrm>
            <a:off x="409073" y="1009662"/>
            <a:ext cx="8229601" cy="4988165"/>
          </a:xfrm>
        </p:spPr>
        <p:txBody>
          <a:bodyPr>
            <a:normAutofit/>
          </a:bodyPr>
          <a:lstStyle/>
          <a:p>
            <a:pPr marL="0" indent="0">
              <a:buNone/>
            </a:pPr>
            <a:r>
              <a:rPr lang="en-CA" sz="2000" dirty="0"/>
              <a:t>Outlines shared objectives and priorities between the Ministry and the University.</a:t>
            </a:r>
          </a:p>
          <a:p>
            <a:pPr lvl="1"/>
            <a:r>
              <a:rPr lang="en-CA" sz="2000" dirty="0"/>
              <a:t>Term is for 5 years and started in 2020/21.</a:t>
            </a:r>
          </a:p>
          <a:p>
            <a:pPr lvl="1"/>
            <a:r>
              <a:rPr lang="en-CA" sz="2000" dirty="0"/>
              <a:t>Drastic change in how the Ministry provides funding to Universities.</a:t>
            </a:r>
          </a:p>
          <a:p>
            <a:pPr lvl="1"/>
            <a:r>
              <a:rPr lang="en-CA" sz="2000" dirty="0"/>
              <a:t>Shift from virtually 100% enrollment-based to only 40%, with 60% flowing based on 10 performance outcome metrics.</a:t>
            </a:r>
          </a:p>
          <a:p>
            <a:pPr lvl="1"/>
            <a:r>
              <a:rPr lang="en-CA" sz="2000" dirty="0"/>
              <a:t>COVID-19 uncertainty funding for years 1 and 2 has been uncoupled from the performance metrics.</a:t>
            </a:r>
          </a:p>
          <a:p>
            <a:pPr lvl="1"/>
            <a:r>
              <a:rPr lang="en-CA" sz="2000" dirty="0"/>
              <a:t>Performance metrics start year 3.</a:t>
            </a:r>
          </a:p>
          <a:p>
            <a:pPr lvl="1"/>
            <a:endParaRPr lang="en-CA" sz="2000" dirty="0"/>
          </a:p>
          <a:p>
            <a:pPr lvl="1"/>
            <a:endParaRPr lang="en-CA" sz="2000" dirty="0"/>
          </a:p>
          <a:p>
            <a:pPr marL="0" indent="0">
              <a:buNone/>
            </a:pPr>
            <a:endParaRPr lang="en-CA" sz="2000" dirty="0"/>
          </a:p>
        </p:txBody>
      </p:sp>
      <p:sp>
        <p:nvSpPr>
          <p:cNvPr id="4" name="Date Placeholder 3">
            <a:extLst>
              <a:ext uri="{FF2B5EF4-FFF2-40B4-BE49-F238E27FC236}">
                <a16:creationId xmlns:a16="http://schemas.microsoft.com/office/drawing/2014/main" id="{6591EB5D-BB4E-6949-AD85-D255DFB16C31}"/>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5" name="Slide Number Placeholder 4">
            <a:extLst>
              <a:ext uri="{FF2B5EF4-FFF2-40B4-BE49-F238E27FC236}">
                <a16:creationId xmlns:a16="http://schemas.microsoft.com/office/drawing/2014/main" id="{C4416EA4-4D41-F14B-8B24-E1E9B34F94E4}"/>
              </a:ext>
            </a:extLst>
          </p:cNvPr>
          <p:cNvSpPr>
            <a:spLocks noGrp="1"/>
          </p:cNvSpPr>
          <p:nvPr>
            <p:ph type="sldNum" sz="quarter" idx="11"/>
          </p:nvPr>
        </p:nvSpPr>
        <p:spPr/>
        <p:txBody>
          <a:bodyPr/>
          <a:lstStyle/>
          <a:p>
            <a:fld id="{E2CB33EA-91D6-F140-A440-0A130B2A34DE}" type="slidenum">
              <a:rPr lang="en-US" smtClean="0"/>
              <a:pPr/>
              <a:t>6</a:t>
            </a:fld>
            <a:endParaRPr lang="en-US" dirty="0"/>
          </a:p>
        </p:txBody>
      </p:sp>
      <p:sp>
        <p:nvSpPr>
          <p:cNvPr id="10" name="Subtitle 2">
            <a:extLst>
              <a:ext uri="{FF2B5EF4-FFF2-40B4-BE49-F238E27FC236}">
                <a16:creationId xmlns:a16="http://schemas.microsoft.com/office/drawing/2014/main" id="{0032EFA4-A671-5047-A972-8B39EB77E3A7}"/>
              </a:ext>
            </a:extLst>
          </p:cNvPr>
          <p:cNvSpPr txBox="1">
            <a:spLocks/>
          </p:cNvSpPr>
          <p:nvPr/>
        </p:nvSpPr>
        <p:spPr>
          <a:xfrm>
            <a:off x="457201" y="126609"/>
            <a:ext cx="8229600" cy="1011390"/>
          </a:xfrm>
          <a:prstGeom prst="rect">
            <a:avLst/>
          </a:prstGeom>
        </p:spPr>
        <p:txBody>
          <a:bodyPr vert="horz" lIns="0" tIns="0" rIns="0" bIns="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spcAft>
                <a:spcPts val="300"/>
              </a:spcAft>
            </a:pPr>
            <a:r>
              <a:rPr lang="en-US" sz="2600" b="1" dirty="0">
                <a:solidFill>
                  <a:schemeClr val="accent1"/>
                </a:solidFill>
                <a:latin typeface="Arial" charset="0"/>
                <a:ea typeface="Arial" charset="0"/>
                <a:cs typeface="Arial" charset="0"/>
              </a:rPr>
              <a:t>Strategic Mandate Agreement (SMA3)</a:t>
            </a:r>
          </a:p>
        </p:txBody>
      </p:sp>
    </p:spTree>
    <p:extLst>
      <p:ext uri="{BB962C8B-B14F-4D97-AF65-F5344CB8AC3E}">
        <p14:creationId xmlns:p14="http://schemas.microsoft.com/office/powerpoint/2010/main" val="329906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08A54-4FE9-F146-BE68-70F5F22BCAA3}"/>
              </a:ext>
            </a:extLst>
          </p:cNvPr>
          <p:cNvSpPr>
            <a:spLocks noGrp="1"/>
          </p:cNvSpPr>
          <p:nvPr>
            <p:ph idx="1"/>
          </p:nvPr>
        </p:nvSpPr>
        <p:spPr>
          <a:xfrm>
            <a:off x="152401" y="849242"/>
            <a:ext cx="8734925" cy="4988165"/>
          </a:xfrm>
        </p:spPr>
        <p:txBody>
          <a:bodyPr>
            <a:noAutofit/>
          </a:bodyPr>
          <a:lstStyle/>
          <a:p>
            <a:pPr marL="0" indent="0">
              <a:buNone/>
            </a:pPr>
            <a:r>
              <a:rPr lang="en-CA" sz="2000" dirty="0"/>
              <a:t>Performance Metrics</a:t>
            </a:r>
          </a:p>
          <a:p>
            <a:pPr marL="457200" lvl="1" indent="0">
              <a:buNone/>
            </a:pPr>
            <a:r>
              <a:rPr lang="en-US" sz="2000" dirty="0"/>
              <a:t>1. Graduate Employment Rate in a Related Field</a:t>
            </a:r>
          </a:p>
          <a:p>
            <a:pPr marL="457200" lvl="1" indent="0">
              <a:buNone/>
            </a:pPr>
            <a:r>
              <a:rPr lang="en-US" sz="2000" dirty="0"/>
              <a:t>2. Institutional Strength/Focus</a:t>
            </a:r>
          </a:p>
          <a:p>
            <a:pPr marL="457200" lvl="1" indent="0">
              <a:buNone/>
            </a:pPr>
            <a:r>
              <a:rPr lang="en-US" sz="2000" dirty="0"/>
              <a:t>3. Graduation Rate</a:t>
            </a:r>
          </a:p>
          <a:p>
            <a:pPr marL="457200" lvl="1" indent="0">
              <a:buNone/>
            </a:pPr>
            <a:r>
              <a:rPr lang="en-US" sz="2000" dirty="0"/>
              <a:t>4. Community/Local Impact – Student Enrolment</a:t>
            </a:r>
          </a:p>
          <a:p>
            <a:pPr marL="457200" lvl="1" indent="0">
              <a:buNone/>
            </a:pPr>
            <a:r>
              <a:rPr lang="en-US" sz="2000" dirty="0"/>
              <a:t>5. Economic Impact (Institution-specific)</a:t>
            </a:r>
          </a:p>
          <a:p>
            <a:pPr marL="457200" lvl="1" indent="0">
              <a:buNone/>
            </a:pPr>
            <a:r>
              <a:rPr lang="en-US" sz="2000" dirty="0"/>
              <a:t>6. Research Funding &amp; Capacity: Federal Tri-Agency Funding Secured</a:t>
            </a:r>
          </a:p>
          <a:p>
            <a:pPr marL="457200" lvl="1" indent="0">
              <a:buNone/>
            </a:pPr>
            <a:r>
              <a:rPr lang="en-US" sz="2000" dirty="0"/>
              <a:t>7. Experiential Learning</a:t>
            </a:r>
          </a:p>
          <a:p>
            <a:pPr marL="457200" lvl="1" indent="0">
              <a:buNone/>
            </a:pPr>
            <a:r>
              <a:rPr lang="en-US" sz="2000" dirty="0"/>
              <a:t>8. Research Revenue Attracted from Private Sector Sources</a:t>
            </a:r>
          </a:p>
          <a:p>
            <a:pPr marL="457200" lvl="1" indent="0">
              <a:buNone/>
            </a:pPr>
            <a:r>
              <a:rPr lang="en-US" sz="2000" dirty="0"/>
              <a:t>9. Graduate Employment Earnings </a:t>
            </a:r>
          </a:p>
          <a:p>
            <a:pPr marL="457200" lvl="1" indent="0">
              <a:buNone/>
            </a:pPr>
            <a:r>
              <a:rPr lang="en-US" sz="2000" dirty="0"/>
              <a:t>10. Skills &amp; Competencies</a:t>
            </a:r>
          </a:p>
          <a:p>
            <a:pPr lvl="1"/>
            <a:endParaRPr lang="en-CA" sz="2000" dirty="0"/>
          </a:p>
          <a:p>
            <a:pPr lvl="1"/>
            <a:endParaRPr lang="en-CA" sz="2000" dirty="0"/>
          </a:p>
          <a:p>
            <a:pPr lvl="1"/>
            <a:endParaRPr lang="en-CA" sz="2000" dirty="0"/>
          </a:p>
          <a:p>
            <a:pPr marL="0" indent="0">
              <a:buNone/>
            </a:pPr>
            <a:endParaRPr lang="en-CA" sz="2000" dirty="0"/>
          </a:p>
        </p:txBody>
      </p:sp>
      <p:sp>
        <p:nvSpPr>
          <p:cNvPr id="4" name="Date Placeholder 3">
            <a:extLst>
              <a:ext uri="{FF2B5EF4-FFF2-40B4-BE49-F238E27FC236}">
                <a16:creationId xmlns:a16="http://schemas.microsoft.com/office/drawing/2014/main" id="{6591EB5D-BB4E-6949-AD85-D255DFB16C31}"/>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
        <p:nvSpPr>
          <p:cNvPr id="5" name="Slide Number Placeholder 4">
            <a:extLst>
              <a:ext uri="{FF2B5EF4-FFF2-40B4-BE49-F238E27FC236}">
                <a16:creationId xmlns:a16="http://schemas.microsoft.com/office/drawing/2014/main" id="{C4416EA4-4D41-F14B-8B24-E1E9B34F94E4}"/>
              </a:ext>
            </a:extLst>
          </p:cNvPr>
          <p:cNvSpPr>
            <a:spLocks noGrp="1"/>
          </p:cNvSpPr>
          <p:nvPr>
            <p:ph type="sldNum" sz="quarter" idx="11"/>
          </p:nvPr>
        </p:nvSpPr>
        <p:spPr/>
        <p:txBody>
          <a:bodyPr/>
          <a:lstStyle/>
          <a:p>
            <a:fld id="{E2CB33EA-91D6-F140-A440-0A130B2A34DE}" type="slidenum">
              <a:rPr lang="en-US" smtClean="0"/>
              <a:pPr/>
              <a:t>7</a:t>
            </a:fld>
            <a:endParaRPr lang="en-US" dirty="0"/>
          </a:p>
        </p:txBody>
      </p:sp>
      <p:sp>
        <p:nvSpPr>
          <p:cNvPr id="10" name="Subtitle 2">
            <a:extLst>
              <a:ext uri="{FF2B5EF4-FFF2-40B4-BE49-F238E27FC236}">
                <a16:creationId xmlns:a16="http://schemas.microsoft.com/office/drawing/2014/main" id="{0032EFA4-A671-5047-A972-8B39EB77E3A7}"/>
              </a:ext>
            </a:extLst>
          </p:cNvPr>
          <p:cNvSpPr txBox="1">
            <a:spLocks/>
          </p:cNvSpPr>
          <p:nvPr/>
        </p:nvSpPr>
        <p:spPr>
          <a:xfrm>
            <a:off x="457201" y="126609"/>
            <a:ext cx="8229600" cy="1011390"/>
          </a:xfrm>
          <a:prstGeom prst="rect">
            <a:avLst/>
          </a:prstGeom>
        </p:spPr>
        <p:txBody>
          <a:bodyPr vert="horz" lIns="0" tIns="0" rIns="0" bIns="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spcAft>
                <a:spcPts val="300"/>
              </a:spcAft>
            </a:pPr>
            <a:r>
              <a:rPr lang="en-US" sz="2600" b="1" dirty="0">
                <a:solidFill>
                  <a:srgbClr val="991A36"/>
                </a:solidFill>
                <a:latin typeface="Arial" charset="0"/>
                <a:ea typeface="Arial" charset="0"/>
                <a:cs typeface="Arial" charset="0"/>
              </a:rPr>
              <a:t>Strategic Mandate Agreement (SMA3)</a:t>
            </a:r>
          </a:p>
        </p:txBody>
      </p:sp>
    </p:spTree>
    <p:extLst>
      <p:ext uri="{BB962C8B-B14F-4D97-AF65-F5344CB8AC3E}">
        <p14:creationId xmlns:p14="http://schemas.microsoft.com/office/powerpoint/2010/main" val="30278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r>
              <a:rPr lang="en-US" b="1" dirty="0"/>
              <a:t>MCU:	Strategic Mandate Agreement (SMA3)</a:t>
            </a: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p:txBody>
          <a:bodyPr/>
          <a:lstStyle/>
          <a:p>
            <a:r>
              <a:rPr lang="en-US" dirty="0"/>
              <a:t>Metric #2 - McMaster Areas of Strength – Our narrative</a:t>
            </a:r>
          </a:p>
          <a:p>
            <a:endParaRPr lang="en-US" dirty="0"/>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200894" y="1196853"/>
            <a:ext cx="8781051" cy="4536015"/>
          </a:xfrm>
        </p:spPr>
        <p:txBody>
          <a:bodyPr>
            <a:normAutofit lnSpcReduction="10000"/>
          </a:bodyPr>
          <a:lstStyle/>
          <a:p>
            <a:pPr>
              <a:lnSpc>
                <a:spcPct val="107000"/>
              </a:lnSpc>
            </a:pPr>
            <a:r>
              <a:rPr lang="en-CA" sz="1800" dirty="0">
                <a:effectLst/>
                <a:latin typeface="Arial" panose="020B0604020202020204" pitchFamily="34" charset="0"/>
                <a:ea typeface="MS PGothic" panose="020B0600070205080204" pitchFamily="34" charset="-128"/>
                <a:cs typeface="Arial" panose="020B0604020202020204" pitchFamily="34" charset="0"/>
              </a:rPr>
              <a:t>Mission provide our students with a comprehensive and integrated education. </a:t>
            </a:r>
          </a:p>
          <a:p>
            <a:pPr>
              <a:lnSpc>
                <a:spcPct val="107000"/>
              </a:lnSpc>
            </a:pPr>
            <a:r>
              <a:rPr lang="en-CA" sz="1800" dirty="0">
                <a:effectLst/>
                <a:latin typeface="Arial" panose="020B0604020202020204" pitchFamily="34" charset="0"/>
                <a:ea typeface="MS PGothic" panose="020B0600070205080204" pitchFamily="34" charset="-128"/>
                <a:cs typeface="Arial" panose="020B0604020202020204" pitchFamily="34" charset="0"/>
              </a:rPr>
              <a:t>Integration of student learning across multiple disciplines to tackle emerging and pressing societal concerns, recognizing that even the most specialized problem, requires multifaceted perspectives and solutions. </a:t>
            </a:r>
          </a:p>
          <a:p>
            <a:pPr>
              <a:lnSpc>
                <a:spcPct val="107000"/>
              </a:lnSpc>
            </a:pPr>
            <a:r>
              <a:rPr lang="en-CA" dirty="0">
                <a:latin typeface="Arial" panose="020B0604020202020204" pitchFamily="34" charset="0"/>
                <a:ea typeface="MS PGothic" panose="020B0600070205080204" pitchFamily="34" charset="-128"/>
                <a:cs typeface="Arial" panose="020B0604020202020204" pitchFamily="34" charset="0"/>
              </a:rPr>
              <a:t>S</a:t>
            </a:r>
            <a:r>
              <a:rPr lang="en-CA" sz="1800" dirty="0">
                <a:effectLst/>
                <a:latin typeface="Arial" panose="020B0604020202020204" pitchFamily="34" charset="0"/>
                <a:ea typeface="MS PGothic" panose="020B0600070205080204" pitchFamily="34" charset="-128"/>
                <a:cs typeface="Arial" panose="020B0604020202020204" pitchFamily="34" charset="0"/>
              </a:rPr>
              <a:t>tudents develop innovation and business skills with ethics and communications, developing their capacity to enrich societal health and well-being. </a:t>
            </a:r>
          </a:p>
          <a:p>
            <a:pPr>
              <a:lnSpc>
                <a:spcPct val="107000"/>
              </a:lnSpc>
            </a:pPr>
            <a:r>
              <a:rPr lang="en-CA" sz="1800" dirty="0">
                <a:effectLst/>
                <a:latin typeface="Arial" panose="020B0604020202020204" pitchFamily="34" charset="0"/>
                <a:ea typeface="MS PGothic" panose="020B0600070205080204" pitchFamily="34" charset="-128"/>
                <a:cs typeface="Arial" panose="020B0604020202020204" pitchFamily="34" charset="0"/>
              </a:rPr>
              <a:t>McMaster pioneered many innovative interdisciplinary programs:</a:t>
            </a:r>
          </a:p>
          <a:p>
            <a:pPr lvl="1">
              <a:lnSpc>
                <a:spcPct val="107000"/>
              </a:lnSpc>
            </a:pPr>
            <a:r>
              <a:rPr lang="en-CA" dirty="0">
                <a:effectLst/>
                <a:latin typeface="Arial" panose="020B0604020202020204" pitchFamily="34" charset="0"/>
                <a:ea typeface="MS PGothic" panose="020B0600070205080204" pitchFamily="34" charset="-128"/>
                <a:cs typeface="Arial" panose="020B0604020202020204" pitchFamily="34" charset="0"/>
              </a:rPr>
              <a:t>Arts &amp; Science Program since 1981</a:t>
            </a:r>
          </a:p>
          <a:p>
            <a:pPr lvl="1">
              <a:lnSpc>
                <a:spcPct val="107000"/>
              </a:lnSpc>
            </a:pPr>
            <a:r>
              <a:rPr lang="en-CA" dirty="0">
                <a:effectLst/>
                <a:latin typeface="Arial" panose="020B0604020202020204" pitchFamily="34" charset="0"/>
                <a:ea typeface="MS PGothic" panose="020B0600070205080204" pitchFamily="34" charset="-128"/>
                <a:cs typeface="Arial" panose="020B0604020202020204" pitchFamily="34" charset="0"/>
              </a:rPr>
              <a:t>Integrated Science, Engineering and Management, Integrated Business and Humanities, and Integrated Biomedical Engineering and Health Sciences programs. </a:t>
            </a:r>
          </a:p>
          <a:p>
            <a:pPr>
              <a:lnSpc>
                <a:spcPct val="107000"/>
              </a:lnSpc>
            </a:pPr>
            <a:r>
              <a:rPr lang="en-CA" sz="1800" b="1" dirty="0">
                <a:effectLst/>
                <a:latin typeface="Arial" panose="020B0604020202020204" pitchFamily="34" charset="0"/>
                <a:ea typeface="MS PGothic" panose="020B0600070205080204" pitchFamily="34" charset="-128"/>
                <a:cs typeface="Arial" panose="020B0604020202020204" pitchFamily="34" charset="0"/>
              </a:rPr>
              <a:t>Interdisciplinary programming important future of higher education</a:t>
            </a:r>
            <a:r>
              <a:rPr lang="en-CA" sz="1800" dirty="0">
                <a:effectLst/>
                <a:latin typeface="Arial" panose="020B0604020202020204" pitchFamily="34" charset="0"/>
                <a:ea typeface="MS PGothic" panose="020B0600070205080204" pitchFamily="34" charset="-128"/>
                <a:cs typeface="Arial" panose="020B0604020202020204" pitchFamily="34" charset="0"/>
              </a:rPr>
              <a:t>. We will continue to play to all our strengths by expanding these kinds of offerings. </a:t>
            </a:r>
          </a:p>
          <a:p>
            <a:pPr marL="0" indent="0">
              <a:buNone/>
            </a:pPr>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8</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341144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332D-91C4-4EDA-B6FA-4F180420CE27}"/>
              </a:ext>
            </a:extLst>
          </p:cNvPr>
          <p:cNvSpPr>
            <a:spLocks noGrp="1"/>
          </p:cNvSpPr>
          <p:nvPr>
            <p:ph type="title"/>
          </p:nvPr>
        </p:nvSpPr>
        <p:spPr/>
        <p:txBody>
          <a:bodyPr/>
          <a:lstStyle/>
          <a:p>
            <a:r>
              <a:rPr lang="en-CA" b="1" dirty="0"/>
              <a:t>Strategic Alignment Fund</a:t>
            </a:r>
          </a:p>
        </p:txBody>
      </p:sp>
      <p:sp>
        <p:nvSpPr>
          <p:cNvPr id="3" name="Text Placeholder 2">
            <a:extLst>
              <a:ext uri="{FF2B5EF4-FFF2-40B4-BE49-F238E27FC236}">
                <a16:creationId xmlns:a16="http://schemas.microsoft.com/office/drawing/2014/main" id="{4D2ADACB-FED2-485D-9428-1A8E8BAD42D1}"/>
              </a:ext>
            </a:extLst>
          </p:cNvPr>
          <p:cNvSpPr>
            <a:spLocks noGrp="1"/>
          </p:cNvSpPr>
          <p:nvPr>
            <p:ph type="body" sz="quarter" idx="12"/>
          </p:nvPr>
        </p:nvSpPr>
        <p:spPr/>
        <p:txBody>
          <a:bodyPr/>
          <a:lstStyle/>
          <a:p>
            <a:r>
              <a:rPr lang="en-CA" dirty="0"/>
              <a:t>Interdisciplinary Programming</a:t>
            </a:r>
          </a:p>
        </p:txBody>
      </p:sp>
      <p:sp>
        <p:nvSpPr>
          <p:cNvPr id="4" name="Content Placeholder 3">
            <a:extLst>
              <a:ext uri="{FF2B5EF4-FFF2-40B4-BE49-F238E27FC236}">
                <a16:creationId xmlns:a16="http://schemas.microsoft.com/office/drawing/2014/main" id="{A05D07DA-D48E-470B-8ECD-940AB68BBC00}"/>
              </a:ext>
            </a:extLst>
          </p:cNvPr>
          <p:cNvSpPr>
            <a:spLocks noGrp="1"/>
          </p:cNvSpPr>
          <p:nvPr>
            <p:ph idx="1"/>
          </p:nvPr>
        </p:nvSpPr>
        <p:spPr>
          <a:xfrm>
            <a:off x="200894" y="1256045"/>
            <a:ext cx="8781051" cy="4701412"/>
          </a:xfrm>
        </p:spPr>
        <p:txBody>
          <a:bodyPr>
            <a:normAutofit fontScale="92500" lnSpcReduction="20000"/>
          </a:bodyPr>
          <a:lstStyle/>
          <a:p>
            <a:pPr marL="0" indent="0">
              <a:lnSpc>
                <a:spcPct val="107000"/>
              </a:lnSpc>
              <a:spcAft>
                <a:spcPts val="800"/>
              </a:spcAft>
              <a:buNone/>
            </a:pPr>
            <a:r>
              <a:rPr lang="en-CA" sz="1900" b="1" dirty="0">
                <a:effectLst/>
                <a:latin typeface="Arial" panose="020B0604020202020204" pitchFamily="34" charset="0"/>
                <a:ea typeface="Calibri" panose="020F0502020204030204" pitchFamily="34" charset="0"/>
                <a:cs typeface="Arial" panose="020B0604020202020204" pitchFamily="34" charset="0"/>
              </a:rPr>
              <a:t>Considered for seed funding through internal SAF competition to create new interdisciplinary programs as per CIP coding classifications(code 30).</a:t>
            </a:r>
          </a:p>
          <a:p>
            <a:pPr marL="0" indent="0">
              <a:lnSpc>
                <a:spcPct val="107000"/>
              </a:lnSpc>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Code 30 – Multidisciplinary/interdisciplinary studies “programs that derive from two or more distinct programs to provide a cross cutting focus on a subject concentration that is not subsumed under a single discipline or occupation field”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b="1" dirty="0">
                <a:effectLst/>
                <a:latin typeface="Calibri" panose="020F0502020204030204" pitchFamily="34" charset="0"/>
                <a:ea typeface="Calibri" panose="020F0502020204030204" pitchFamily="34" charset="0"/>
                <a:cs typeface="Times New Roman" panose="02020603050405020304" pitchFamily="18" charset="0"/>
              </a:rPr>
              <a:t>Other Requirements:</a:t>
            </a:r>
            <a:endParaRPr lang="en-CA"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Graduate (minimum 10 student intake at steady state) and/or Undergraduate (minimum 30 student intake at steady state) programs, with a minimum of 15% international.</a:t>
            </a:r>
            <a:endParaRPr lang="en-CA"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Can be new incremental students or existing students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CA" sz="1800" dirty="0">
                <a:effectLst/>
                <a:latin typeface="Calibri" panose="020F0502020204030204" pitchFamily="34" charset="0"/>
                <a:ea typeface="Calibri" panose="020F0502020204030204" pitchFamily="34" charset="0"/>
                <a:cs typeface="Times New Roman" panose="02020603050405020304" pitchFamily="18" charset="0"/>
              </a:rPr>
              <a:t>. New or replacement programs), however no new provincial funding is available at this time, so upper level conversion of traditional single stream programs preferred.  </a:t>
            </a:r>
            <a:endParaRPr lang="en-CA"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Programs crossing a minimum of two Faculties will receive higher funding awards however Programs that are purely within one Faculty will still be considered, but with lower funding parameters, and generally cannot be comprised of programming already specified as strengths in SMA3.</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5" name="Slide Number Placeholder 4">
            <a:extLst>
              <a:ext uri="{FF2B5EF4-FFF2-40B4-BE49-F238E27FC236}">
                <a16:creationId xmlns:a16="http://schemas.microsoft.com/office/drawing/2014/main" id="{27A3DC02-9C7A-45E3-9641-3F8FBF01BB88}"/>
              </a:ext>
            </a:extLst>
          </p:cNvPr>
          <p:cNvSpPr>
            <a:spLocks noGrp="1"/>
          </p:cNvSpPr>
          <p:nvPr>
            <p:ph type="sldNum" sz="quarter" idx="11"/>
          </p:nvPr>
        </p:nvSpPr>
        <p:spPr/>
        <p:txBody>
          <a:bodyPr/>
          <a:lstStyle/>
          <a:p>
            <a:fld id="{E2CB33EA-91D6-F140-A440-0A130B2A34DE}" type="slidenum">
              <a:rPr lang="en-US" smtClean="0"/>
              <a:pPr/>
              <a:t>9</a:t>
            </a:fld>
            <a:endParaRPr lang="en-US" dirty="0"/>
          </a:p>
        </p:txBody>
      </p:sp>
      <p:sp>
        <p:nvSpPr>
          <p:cNvPr id="6" name="Date Placeholder 5">
            <a:extLst>
              <a:ext uri="{FF2B5EF4-FFF2-40B4-BE49-F238E27FC236}">
                <a16:creationId xmlns:a16="http://schemas.microsoft.com/office/drawing/2014/main" id="{B4F13E8E-85AD-44AA-BEE7-576D01851B4E}"/>
              </a:ext>
            </a:extLst>
          </p:cNvPr>
          <p:cNvSpPr>
            <a:spLocks noGrp="1"/>
          </p:cNvSpPr>
          <p:nvPr>
            <p:ph type="dt" sz="half" idx="10"/>
          </p:nvPr>
        </p:nvSpPr>
        <p:spPr/>
        <p:txBody>
          <a:bodyPr/>
          <a:lstStyle/>
          <a:p>
            <a:fld id="{12CEF10F-437A-1E47-9122-F08C813F0AE8}" type="datetime4">
              <a:rPr lang="en-CA" smtClean="0"/>
              <a:pPr/>
              <a:t>December 11, 2020</a:t>
            </a:fld>
            <a:endParaRPr lang="en-US" dirty="0"/>
          </a:p>
        </p:txBody>
      </p:sp>
    </p:spTree>
    <p:extLst>
      <p:ext uri="{BB962C8B-B14F-4D97-AF65-F5344CB8AC3E}">
        <p14:creationId xmlns:p14="http://schemas.microsoft.com/office/powerpoint/2010/main" val="2899235153"/>
      </p:ext>
    </p:extLst>
  </p:cSld>
  <p:clrMapOvr>
    <a:masterClrMapping/>
  </p:clrMapOvr>
</p:sld>
</file>

<file path=ppt/theme/theme1.xml><?xml version="1.0" encoding="utf-8"?>
<a:theme xmlns:a="http://schemas.openxmlformats.org/drawingml/2006/main" name="McMaster Brighter World Theme">
  <a:themeElements>
    <a:clrScheme name="Custom 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79003B"/>
      </a:hlink>
      <a:folHlink>
        <a:srgbClr val="7900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1593</Words>
  <Application>Microsoft Macintosh PowerPoint</Application>
  <PresentationFormat>On-screen Show (4:3)</PresentationFormat>
  <Paragraphs>229</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Times New Roman</vt:lpstr>
      <vt:lpstr>Wingdings</vt:lpstr>
      <vt:lpstr>McMaster Brighter World Theme</vt:lpstr>
      <vt:lpstr>New Program Information Session </vt:lpstr>
      <vt:lpstr>Agenda</vt:lpstr>
      <vt:lpstr>Provost’s Priorities, SMA3 and SAF</vt:lpstr>
      <vt:lpstr>PowerPoint Presentation</vt:lpstr>
      <vt:lpstr>PowerPoint Presentation</vt:lpstr>
      <vt:lpstr>PowerPoint Presentation</vt:lpstr>
      <vt:lpstr>PowerPoint Presentation</vt:lpstr>
      <vt:lpstr>MCU: Strategic Mandate Agreement (SMA3)</vt:lpstr>
      <vt:lpstr>Strategic Alignment Fund</vt:lpstr>
      <vt:lpstr>Information Resources </vt:lpstr>
      <vt:lpstr>IQAP Considerations for New Program Proposals</vt:lpstr>
      <vt:lpstr>New Program Development:  Supports Available</vt:lpstr>
      <vt:lpstr>Process at a Glance</vt:lpstr>
      <vt:lpstr>Process at a Glance</vt:lpstr>
      <vt:lpstr>New Program Proposal Document</vt:lpstr>
      <vt:lpstr>Next Steps and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Institutional Quality Assurance Process (IQAP)</dc:title>
  <dc:creator>Gullage, Amy</dc:creator>
  <cp:lastModifiedBy>Gullage, Amy</cp:lastModifiedBy>
  <cp:revision>41</cp:revision>
  <dcterms:created xsi:type="dcterms:W3CDTF">2020-11-27T20:58:11Z</dcterms:created>
  <dcterms:modified xsi:type="dcterms:W3CDTF">2020-12-11T14:15:35Z</dcterms:modified>
</cp:coreProperties>
</file>